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88" r:id="rId3"/>
    <p:sldId id="304" r:id="rId4"/>
    <p:sldId id="315" r:id="rId5"/>
    <p:sldId id="306" r:id="rId6"/>
    <p:sldId id="307" r:id="rId7"/>
    <p:sldId id="308" r:id="rId8"/>
    <p:sldId id="309" r:id="rId9"/>
    <p:sldId id="310" r:id="rId10"/>
    <p:sldId id="311" r:id="rId11"/>
    <p:sldId id="314" r:id="rId12"/>
    <p:sldId id="312" r:id="rId13"/>
    <p:sldId id="31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021F68"/>
    <a:srgbClr val="CA6100"/>
    <a:srgbClr val="FF9A35"/>
    <a:srgbClr val="CA3B00"/>
    <a:srgbClr val="F7931D"/>
    <a:srgbClr val="436BFB"/>
    <a:srgbClr val="305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4" autoAdjust="0"/>
    <p:restoredTop sz="82274"/>
  </p:normalViewPr>
  <p:slideViewPr>
    <p:cSldViewPr snapToGrid="0" snapToObjects="1">
      <p:cViewPr>
        <p:scale>
          <a:sx n="91" d="100"/>
          <a:sy n="91" d="100"/>
        </p:scale>
        <p:origin x="1184" y="736"/>
      </p:cViewPr>
      <p:guideLst>
        <p:guide orient="horz" pos="2160"/>
        <p:guide pos="3840"/>
      </p:guideLst>
    </p:cSldViewPr>
  </p:slid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BF90B-8417-444A-87E9-BA970529650E}" type="datetimeFigureOut">
              <a:rPr lang="x-none" smtClean="0"/>
              <a:pPr/>
              <a:t>26/03/2026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353D5-CE0D-5741-B828-AB4FD8AC82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548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53D5-CE0D-5741-B828-AB4FD8AC82E7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4315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53D5-CE0D-5741-B828-AB4FD8AC82E7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5988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53D5-CE0D-5741-B828-AB4FD8AC82E7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5988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53D5-CE0D-5741-B828-AB4FD8AC82E7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661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53D5-CE0D-5741-B828-AB4FD8AC82E7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19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53D5-CE0D-5741-B828-AB4FD8AC82E7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429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53D5-CE0D-5741-B828-AB4FD8AC82E7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4648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53D5-CE0D-5741-B828-AB4FD8AC82E7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845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53D5-CE0D-5741-B828-AB4FD8AC82E7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5603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53D5-CE0D-5741-B828-AB4FD8AC82E7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2891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53D5-CE0D-5741-B828-AB4FD8AC82E7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6781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53D5-CE0D-5741-B828-AB4FD8AC82E7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721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53D5-CE0D-5741-B828-AB4FD8AC82E7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883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0EAF-ED8D-554B-A3FD-028838EB8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6EE73-1CCE-0D41-A221-E7643CCD0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FFAB8-2587-E14D-AD74-0EE260D7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061-CB82-6C45-B5ED-1F47A17E1216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5D34F-0F2B-AF44-9FC5-3CF39F81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D89C8-A1EC-804A-9714-F9945996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1E2-A6CC-0B4A-BA69-D263B0CDD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8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5EAD-B7A3-7349-96F8-F0808866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75F01-0B72-7B47-AB9A-BBC25D512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23C0C-A316-AD48-9CCF-CB4AACA4C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061-CB82-6C45-B5ED-1F47A17E1216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C9817-F9C6-2245-B356-7EC392C3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8F2D3-E3CA-894E-A4E0-F0491785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1E2-A6CC-0B4A-BA69-D263B0CDD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91A1B4-0C08-8645-9702-5EBBA3D5E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7B2C8-530F-C347-B2B7-BE0DAC1A8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89997-DC0F-9B45-B0AE-C5AFEC04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061-CB82-6C45-B5ED-1F47A17E1216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B978C-9255-C543-8B3E-14C09B98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E8237-2E68-AC43-A352-A84E183B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1E2-A6CC-0B4A-BA69-D263B0CDD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9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3D81-EB2E-F540-A195-C6662B9E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48952-E599-AB4A-9929-347A75300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915AC-E54F-F541-AA47-DBA6F5791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061-CB82-6C45-B5ED-1F47A17E1216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A108-4EEE-CF46-BF35-CE26D3463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D0B4B-BB49-7446-BA67-20F4E5D6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1E2-A6CC-0B4A-BA69-D263B0CDD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9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1C206-DB85-8F45-AF2B-8491E279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D260F-3C86-9949-928A-1AC4F38BA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0CBD2-8F05-5C4A-9043-E18E2263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061-CB82-6C45-B5ED-1F47A17E1216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B2EF9-A8AB-2341-A28A-925E10766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E3290-153C-2644-A361-EAD68E9B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1E2-A6CC-0B4A-BA69-D263B0CDD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7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83BC-0DD8-2F4F-A6BC-D9BAE4489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4053F-75FC-9E47-94A9-EAAB527EF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9B761-0C07-6F4D-988D-519176D11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ECBB5-ADC7-3F41-85E3-1551D79DE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061-CB82-6C45-B5ED-1F47A17E1216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BFBAC-8D65-E244-8EC6-0A0736B7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D248F-24E4-4F4A-AD15-DDA24EDE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1E2-A6CC-0B4A-BA69-D263B0CDD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3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B3606-F9B1-614B-B45A-970DD564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1AA79-E714-ED42-9D90-0DA21D18F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A0A2F-F6C0-5E4B-B69D-54E3CF6B7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58EBD2-50EE-B441-B235-D9840968D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27339-2EFB-FD4B-9FAD-4A150ACE52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B33CB-885A-544A-83A2-42CA903D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061-CB82-6C45-B5ED-1F47A17E1216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9E5BD0-4861-7742-AAC6-231DD786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1FC1FF-4188-7845-8505-E36C878E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1E2-A6CC-0B4A-BA69-D263B0CDD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6153C-9B81-3E41-9F9A-ECCB13FD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6B9B2-E1F1-944D-AEF8-64C77FC3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061-CB82-6C45-B5ED-1F47A17E1216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A4CA0-8888-1149-99F5-3A2A9804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4056B-7001-614D-B7D3-3DA7D802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1E2-A6CC-0B4A-BA69-D263B0CDD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4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493E3-DA3F-794C-87EC-80978EE69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061-CB82-6C45-B5ED-1F47A17E1216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D392F7-A5F3-6442-B369-8A3F9922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71996-F1DC-394D-9329-6CD46415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1E2-A6CC-0B4A-BA69-D263B0CDD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3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48BA-AAA1-D246-B165-AB92C2DF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A1576-B913-A24C-9137-D930FCCA1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3EBBC-62D7-334D-88E1-0E68FCFF8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AD1DF-B58F-7948-8372-07DD6A9F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061-CB82-6C45-B5ED-1F47A17E1216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76370-AF82-3143-941E-88646E11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F8953-945D-304C-9967-F2BCE7D9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1E2-A6CC-0B4A-BA69-D263B0CDD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2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8C77-7E8C-4E4C-96B9-97361AFF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3F729-2B06-E243-91C4-D5D86865C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CC5C5-C9D9-E44E-88E8-523AC1616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702B2-CE55-424F-8204-D0294449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061-CB82-6C45-B5ED-1F47A17E1216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E5DFE-ACB3-814B-AB59-A0AD879F2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2DD8E-A8FA-F44B-9C4B-A17F466C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C1E2-A6CC-0B4A-BA69-D263B0CDD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8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D5CD8-6366-2842-9258-22DA37C5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E3646-4DEE-1241-8D32-4A16B765E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43028-13FF-874A-B670-E40766AF4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F2061-CB82-6C45-B5ED-1F47A17E1216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7B52F-0884-5D40-AC87-6E0547C84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553B9-52D4-9B4F-897F-BAC9B6513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C1E2-A6CC-0B4A-BA69-D263B0CDD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1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E8660-05EF-D447-93E3-43EC8ADC05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3750" y="-128337"/>
            <a:ext cx="12291122" cy="70397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E5E0C4-6F97-0344-AF6F-2344C60D161E}"/>
              </a:ext>
            </a:extLst>
          </p:cNvPr>
          <p:cNvSpPr/>
          <p:nvPr/>
        </p:nvSpPr>
        <p:spPr>
          <a:xfrm>
            <a:off x="3682960" y="2598002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3481BF-9908-2804-380C-9C01F000A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14" y="5279363"/>
            <a:ext cx="2382521" cy="7617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3834B6-FB53-33B5-9C72-2667FE8A2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22" y="537675"/>
            <a:ext cx="3582021" cy="12612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05847E-3572-FB9A-7480-E9CF5DD8F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743" y="537675"/>
            <a:ext cx="7987137" cy="63023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648D562-FCFD-54BC-47A2-D9AA86EEB29F}"/>
              </a:ext>
            </a:extLst>
          </p:cNvPr>
          <p:cNvSpPr txBox="1"/>
          <p:nvPr/>
        </p:nvSpPr>
        <p:spPr>
          <a:xfrm>
            <a:off x="635155" y="1963779"/>
            <a:ext cx="6095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/>
                </a:solidFill>
              </a:rPr>
              <a:t>Mobile App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38D83-0C58-F234-D8EA-CC3D731DADF9}"/>
              </a:ext>
            </a:extLst>
          </p:cNvPr>
          <p:cNvSpPr txBox="1"/>
          <p:nvPr/>
        </p:nvSpPr>
        <p:spPr>
          <a:xfrm>
            <a:off x="635155" y="2637664"/>
            <a:ext cx="3747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Live Product Demonstration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(Powered by </a:t>
            </a:r>
            <a:r>
              <a:rPr lang="en-GB" b="1" dirty="0" err="1">
                <a:solidFill>
                  <a:schemeClr val="bg1"/>
                </a:solidFill>
              </a:rPr>
              <a:t>MineSec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SoftPOS</a:t>
            </a:r>
            <a:r>
              <a:rPr lang="en-GB" b="1" dirty="0">
                <a:solidFill>
                  <a:schemeClr val="bg1"/>
                </a:solidFill>
              </a:rPr>
              <a:t> Suite)</a:t>
            </a:r>
          </a:p>
          <a:p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19185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C054252-79E8-FB45-CA08-8693454504FE}"/>
              </a:ext>
            </a:extLst>
          </p:cNvPr>
          <p:cNvSpPr txBox="1"/>
          <p:nvPr/>
        </p:nvSpPr>
        <p:spPr>
          <a:xfrm>
            <a:off x="1030490" y="309972"/>
            <a:ext cx="881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3053D1"/>
                    </a:gs>
                    <a:gs pos="100000">
                      <a:srgbClr val="436BFB"/>
                    </a:gs>
                  </a:gsLst>
                  <a:lin ang="0" scaled="0"/>
                </a:gradFill>
              </a:rPr>
              <a:t>SETTLEMENT (Current Batch / Settled Batch)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535D7-FA1B-3B24-1535-F8CC19468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61" t="10691" r="18973" b="27280"/>
          <a:stretch/>
        </p:blipFill>
        <p:spPr>
          <a:xfrm>
            <a:off x="234826" y="206363"/>
            <a:ext cx="753050" cy="756258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17B8E93-002B-DED6-B96B-E31DE2E0FA91}"/>
              </a:ext>
            </a:extLst>
          </p:cNvPr>
          <p:cNvSpPr/>
          <p:nvPr/>
        </p:nvSpPr>
        <p:spPr>
          <a:xfrm>
            <a:off x="95003" y="106877"/>
            <a:ext cx="11994078" cy="6647213"/>
          </a:xfrm>
          <a:prstGeom prst="roundRect">
            <a:avLst>
              <a:gd name="adj" fmla="val 3509"/>
            </a:avLst>
          </a:prstGeom>
          <a:noFill/>
          <a:ln w="25400" cmpd="sng">
            <a:solidFill>
              <a:schemeClr val="accent1">
                <a:lumMod val="40000"/>
                <a:lumOff val="60000"/>
              </a:schemeClr>
            </a:solidFill>
          </a:ln>
          <a:effectLst>
            <a:glow rad="395651">
              <a:schemeClr val="accent5">
                <a:satMod val="175000"/>
                <a:alpha val="18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0D26EB-9505-D4E4-F37F-611AFCFB9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04" y="6121752"/>
            <a:ext cx="1202098" cy="4262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97B6BEF-CF9A-A5A6-B7EC-5702055CF2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1296007"/>
            <a:ext cx="426275" cy="42627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97FF5F4-0820-203D-180E-F29558877987}"/>
              </a:ext>
            </a:extLst>
          </p:cNvPr>
          <p:cNvSpPr txBox="1"/>
          <p:nvPr/>
        </p:nvSpPr>
        <p:spPr>
          <a:xfrm>
            <a:off x="1643843" y="1203708"/>
            <a:ext cx="9385517" cy="9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Batch Visibility</a:t>
            </a:r>
            <a:b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Current Batch vs Settled Batch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A300478-BF47-6B81-84A0-AB1137001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2163" y="246759"/>
            <a:ext cx="1444304" cy="404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986FFA-DB6B-5D62-EEB6-305311D92C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2476627"/>
            <a:ext cx="426275" cy="426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88AA75-1801-EEAA-34C9-74311F2CE14B}"/>
              </a:ext>
            </a:extLst>
          </p:cNvPr>
          <p:cNvSpPr txBox="1"/>
          <p:nvPr/>
        </p:nvSpPr>
        <p:spPr>
          <a:xfrm>
            <a:off x="1643843" y="2384328"/>
            <a:ext cx="9385517" cy="9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Financial Summary per Batch</a:t>
            </a:r>
            <a:br>
              <a:rPr lang="en-IN" sz="24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Sales, Refunds, Voids overview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62BB5-BE17-92E4-191E-21C3F54560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3639303"/>
            <a:ext cx="426275" cy="426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60BA39-FEF6-38AD-A0BB-95295FA0D181}"/>
              </a:ext>
            </a:extLst>
          </p:cNvPr>
          <p:cNvSpPr txBox="1"/>
          <p:nvPr/>
        </p:nvSpPr>
        <p:spPr>
          <a:xfrm>
            <a:off x="1643845" y="3547004"/>
            <a:ext cx="5567184" cy="9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Settlement Flow Integration</a:t>
            </a:r>
            <a:br>
              <a:rPr lang="en-IN" sz="24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Aligned with acquirer processing</a:t>
            </a:r>
            <a:endParaRPr lang="en-IN" sz="2400" dirty="0">
              <a:solidFill>
                <a:srgbClr val="021F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629A30-4BD7-0BC3-50CD-86A23B0EF623}"/>
              </a:ext>
            </a:extLst>
          </p:cNvPr>
          <p:cNvGrpSpPr>
            <a:grpSpLocks noChangeAspect="1"/>
          </p:cNvGrpSpPr>
          <p:nvPr/>
        </p:nvGrpSpPr>
        <p:grpSpPr>
          <a:xfrm>
            <a:off x="9493824" y="262479"/>
            <a:ext cx="2417277" cy="5125574"/>
            <a:chOff x="3618276" y="1087438"/>
            <a:chExt cx="5270094" cy="11176000"/>
          </a:xfrm>
        </p:grpSpPr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324D20ED-C163-759C-F8C0-29DA5F2B9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8276" y="1087438"/>
              <a:ext cx="5270094" cy="11176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" name="Picture Placeholder 10">
              <a:extLst>
                <a:ext uri="{FF2B5EF4-FFF2-40B4-BE49-F238E27FC236}">
                  <a16:creationId xmlns:a16="http://schemas.microsoft.com/office/drawing/2014/main" id="{C80D4168-FDE1-CD04-885F-727F475FB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105" r="1105"/>
            <a:stretch/>
          </p:blipFill>
          <p:spPr>
            <a:xfrm>
              <a:off x="3808401" y="1269997"/>
              <a:ext cx="4851402" cy="10756900"/>
            </a:xfrm>
            <a:custGeom>
              <a:avLst/>
              <a:gdLst>
                <a:gd name="connsiteX0" fmla="*/ 2425700 w 4851400"/>
                <a:gd name="connsiteY0" fmla="*/ 106075 h 10756901"/>
                <a:gd name="connsiteX1" fmla="*/ 2339902 w 4851400"/>
                <a:gd name="connsiteY1" fmla="*/ 141434 h 10756901"/>
                <a:gd name="connsiteX2" fmla="*/ 2339902 w 4851400"/>
                <a:gd name="connsiteY2" fmla="*/ 311751 h 10756901"/>
                <a:gd name="connsiteX3" fmla="*/ 2511498 w 4851400"/>
                <a:gd name="connsiteY3" fmla="*/ 311751 h 10756901"/>
                <a:gd name="connsiteX4" fmla="*/ 2511498 w 4851400"/>
                <a:gd name="connsiteY4" fmla="*/ 141434 h 10756901"/>
                <a:gd name="connsiteX5" fmla="*/ 2425700 w 4851400"/>
                <a:gd name="connsiteY5" fmla="*/ 106075 h 10756901"/>
                <a:gd name="connsiteX6" fmla="*/ 449204 w 4851400"/>
                <a:gd name="connsiteY6" fmla="*/ 0 h 10756901"/>
                <a:gd name="connsiteX7" fmla="*/ 4402646 w 4851400"/>
                <a:gd name="connsiteY7" fmla="*/ 0 h 10756901"/>
                <a:gd name="connsiteX8" fmla="*/ 4851400 w 4851400"/>
                <a:gd name="connsiteY8" fmla="*/ 448205 h 10756901"/>
                <a:gd name="connsiteX9" fmla="*/ 4851400 w 4851400"/>
                <a:gd name="connsiteY9" fmla="*/ 10308199 h 10756901"/>
                <a:gd name="connsiteX10" fmla="*/ 4402646 w 4851400"/>
                <a:gd name="connsiteY10" fmla="*/ 10756901 h 10756901"/>
                <a:gd name="connsiteX11" fmla="*/ 449204 w 4851400"/>
                <a:gd name="connsiteY11" fmla="*/ 10756901 h 10756901"/>
                <a:gd name="connsiteX12" fmla="*/ 0 w 4851400"/>
                <a:gd name="connsiteY12" fmla="*/ 10308199 h 10756901"/>
                <a:gd name="connsiteX13" fmla="*/ 0 w 4851400"/>
                <a:gd name="connsiteY13" fmla="*/ 448205 h 10756901"/>
                <a:gd name="connsiteX14" fmla="*/ 449204 w 4851400"/>
                <a:gd name="connsiteY14" fmla="*/ 0 h 1075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1400" h="10756901">
                  <a:moveTo>
                    <a:pt x="2425700" y="106075"/>
                  </a:moveTo>
                  <a:cubicBezTo>
                    <a:pt x="2394706" y="106075"/>
                    <a:pt x="2363710" y="117529"/>
                    <a:pt x="2339902" y="141434"/>
                  </a:cubicBezTo>
                  <a:cubicBezTo>
                    <a:pt x="2292512" y="188246"/>
                    <a:pt x="2292512" y="264939"/>
                    <a:pt x="2339902" y="311751"/>
                  </a:cubicBezTo>
                  <a:cubicBezTo>
                    <a:pt x="2387294" y="359062"/>
                    <a:pt x="2464108" y="359062"/>
                    <a:pt x="2511498" y="311751"/>
                  </a:cubicBezTo>
                  <a:cubicBezTo>
                    <a:pt x="2558890" y="264939"/>
                    <a:pt x="2558890" y="188246"/>
                    <a:pt x="2511498" y="141434"/>
                  </a:cubicBezTo>
                  <a:cubicBezTo>
                    <a:pt x="2487690" y="117529"/>
                    <a:pt x="2456696" y="106075"/>
                    <a:pt x="2425700" y="106075"/>
                  </a:cubicBezTo>
                  <a:close/>
                  <a:moveTo>
                    <a:pt x="449204" y="0"/>
                  </a:moveTo>
                  <a:lnTo>
                    <a:pt x="4402646" y="0"/>
                  </a:lnTo>
                  <a:cubicBezTo>
                    <a:pt x="4650608" y="0"/>
                    <a:pt x="4851400" y="200696"/>
                    <a:pt x="4851400" y="448205"/>
                  </a:cubicBezTo>
                  <a:lnTo>
                    <a:pt x="4851400" y="10308199"/>
                  </a:lnTo>
                  <a:cubicBezTo>
                    <a:pt x="4851400" y="10556205"/>
                    <a:pt x="4650608" y="10756901"/>
                    <a:pt x="4402646" y="10756901"/>
                  </a:cubicBezTo>
                  <a:lnTo>
                    <a:pt x="449204" y="10756901"/>
                  </a:lnTo>
                  <a:cubicBezTo>
                    <a:pt x="201243" y="10756901"/>
                    <a:pt x="0" y="10556205"/>
                    <a:pt x="0" y="10308199"/>
                  </a:cubicBezTo>
                  <a:lnTo>
                    <a:pt x="0" y="448205"/>
                  </a:lnTo>
                  <a:cubicBezTo>
                    <a:pt x="0" y="200696"/>
                    <a:pt x="201243" y="0"/>
                    <a:pt x="449204" y="0"/>
                  </a:cubicBezTo>
                  <a:close/>
                </a:path>
              </a:pathLst>
            </a:custGeom>
          </p:spPr>
        </p:pic>
      </p:grpSp>
      <p:pic>
        <p:nvPicPr>
          <p:cNvPr id="7" name="Picture Placeholder 10">
            <a:extLst>
              <a:ext uri="{FF2B5EF4-FFF2-40B4-BE49-F238E27FC236}">
                <a16:creationId xmlns:a16="http://schemas.microsoft.com/office/drawing/2014/main" id="{831A6B54-9824-C84B-7376-4EB56017808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05" r="1105"/>
          <a:stretch/>
        </p:blipFill>
        <p:spPr>
          <a:xfrm>
            <a:off x="7476953" y="994577"/>
            <a:ext cx="2225232" cy="4933365"/>
          </a:xfrm>
          <a:custGeom>
            <a:avLst/>
            <a:gdLst>
              <a:gd name="connsiteX0" fmla="*/ 2425700 w 4851400"/>
              <a:gd name="connsiteY0" fmla="*/ 106075 h 10756901"/>
              <a:gd name="connsiteX1" fmla="*/ 2339902 w 4851400"/>
              <a:gd name="connsiteY1" fmla="*/ 141434 h 10756901"/>
              <a:gd name="connsiteX2" fmla="*/ 2339902 w 4851400"/>
              <a:gd name="connsiteY2" fmla="*/ 311751 h 10756901"/>
              <a:gd name="connsiteX3" fmla="*/ 2511498 w 4851400"/>
              <a:gd name="connsiteY3" fmla="*/ 311751 h 10756901"/>
              <a:gd name="connsiteX4" fmla="*/ 2511498 w 4851400"/>
              <a:gd name="connsiteY4" fmla="*/ 141434 h 10756901"/>
              <a:gd name="connsiteX5" fmla="*/ 2425700 w 4851400"/>
              <a:gd name="connsiteY5" fmla="*/ 106075 h 10756901"/>
              <a:gd name="connsiteX6" fmla="*/ 449204 w 4851400"/>
              <a:gd name="connsiteY6" fmla="*/ 0 h 10756901"/>
              <a:gd name="connsiteX7" fmla="*/ 4402646 w 4851400"/>
              <a:gd name="connsiteY7" fmla="*/ 0 h 10756901"/>
              <a:gd name="connsiteX8" fmla="*/ 4851400 w 4851400"/>
              <a:gd name="connsiteY8" fmla="*/ 448205 h 10756901"/>
              <a:gd name="connsiteX9" fmla="*/ 4851400 w 4851400"/>
              <a:gd name="connsiteY9" fmla="*/ 10308199 h 10756901"/>
              <a:gd name="connsiteX10" fmla="*/ 4402646 w 4851400"/>
              <a:gd name="connsiteY10" fmla="*/ 10756901 h 10756901"/>
              <a:gd name="connsiteX11" fmla="*/ 449204 w 4851400"/>
              <a:gd name="connsiteY11" fmla="*/ 10756901 h 10756901"/>
              <a:gd name="connsiteX12" fmla="*/ 0 w 4851400"/>
              <a:gd name="connsiteY12" fmla="*/ 10308199 h 10756901"/>
              <a:gd name="connsiteX13" fmla="*/ 0 w 4851400"/>
              <a:gd name="connsiteY13" fmla="*/ 448205 h 10756901"/>
              <a:gd name="connsiteX14" fmla="*/ 449204 w 4851400"/>
              <a:gd name="connsiteY14" fmla="*/ 0 h 1075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51400" h="10756901">
                <a:moveTo>
                  <a:pt x="2425700" y="106075"/>
                </a:moveTo>
                <a:cubicBezTo>
                  <a:pt x="2394706" y="106075"/>
                  <a:pt x="2363710" y="117529"/>
                  <a:pt x="2339902" y="141434"/>
                </a:cubicBezTo>
                <a:cubicBezTo>
                  <a:pt x="2292512" y="188246"/>
                  <a:pt x="2292512" y="264939"/>
                  <a:pt x="2339902" y="311751"/>
                </a:cubicBezTo>
                <a:cubicBezTo>
                  <a:pt x="2387294" y="359062"/>
                  <a:pt x="2464108" y="359062"/>
                  <a:pt x="2511498" y="311751"/>
                </a:cubicBezTo>
                <a:cubicBezTo>
                  <a:pt x="2558890" y="264939"/>
                  <a:pt x="2558890" y="188246"/>
                  <a:pt x="2511498" y="141434"/>
                </a:cubicBezTo>
                <a:cubicBezTo>
                  <a:pt x="2487690" y="117529"/>
                  <a:pt x="2456696" y="106075"/>
                  <a:pt x="2425700" y="106075"/>
                </a:cubicBezTo>
                <a:close/>
                <a:moveTo>
                  <a:pt x="449204" y="0"/>
                </a:moveTo>
                <a:lnTo>
                  <a:pt x="4402646" y="0"/>
                </a:lnTo>
                <a:cubicBezTo>
                  <a:pt x="4650608" y="0"/>
                  <a:pt x="4851400" y="200696"/>
                  <a:pt x="4851400" y="448205"/>
                </a:cubicBezTo>
                <a:lnTo>
                  <a:pt x="4851400" y="10308199"/>
                </a:lnTo>
                <a:cubicBezTo>
                  <a:pt x="4851400" y="10556205"/>
                  <a:pt x="4650608" y="10756901"/>
                  <a:pt x="4402646" y="10756901"/>
                </a:cubicBezTo>
                <a:lnTo>
                  <a:pt x="449204" y="10756901"/>
                </a:lnTo>
                <a:cubicBezTo>
                  <a:pt x="201243" y="10756901"/>
                  <a:pt x="0" y="10556205"/>
                  <a:pt x="0" y="10308199"/>
                </a:cubicBezTo>
                <a:lnTo>
                  <a:pt x="0" y="448205"/>
                </a:lnTo>
                <a:cubicBezTo>
                  <a:pt x="0" y="200696"/>
                  <a:pt x="201243" y="0"/>
                  <a:pt x="44920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D926C-224B-B555-61FC-EBAE054B7CED}"/>
              </a:ext>
            </a:extLst>
          </p:cNvPr>
          <p:cNvSpPr txBox="1"/>
          <p:nvPr/>
        </p:nvSpPr>
        <p:spPr>
          <a:xfrm>
            <a:off x="4427437" y="6029755"/>
            <a:ext cx="7280476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2400" i="1" dirty="0">
                <a:solidFill>
                  <a:srgbClr val="CA6100"/>
                </a:solidFill>
              </a:rPr>
              <a:t>…</a:t>
            </a:r>
            <a:endParaRPr lang="en-IN" sz="2400" i="1" dirty="0">
              <a:solidFill>
                <a:srgbClr val="CA61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35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3" grpId="0"/>
      <p:bldP spid="10" grpId="0"/>
      <p:bldP spid="1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E8660-05EF-D447-93E3-43EC8ADC05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00891" y="-71801"/>
            <a:ext cx="12593782" cy="70499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E5E0C4-6F97-0344-AF6F-2344C60D161E}"/>
              </a:ext>
            </a:extLst>
          </p:cNvPr>
          <p:cNvSpPr/>
          <p:nvPr/>
        </p:nvSpPr>
        <p:spPr>
          <a:xfrm>
            <a:off x="5863915" y="2598002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3834B6-FB53-33B5-9C72-2667FE8A2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689" y="729886"/>
            <a:ext cx="1913183" cy="6736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0B51F06-EA11-E0B9-E484-5BBD2012F726}"/>
              </a:ext>
            </a:extLst>
          </p:cNvPr>
          <p:cNvGrpSpPr/>
          <p:nvPr/>
        </p:nvGrpSpPr>
        <p:grpSpPr>
          <a:xfrm>
            <a:off x="4494127" y="1996416"/>
            <a:ext cx="2924306" cy="2918606"/>
            <a:chOff x="4494127" y="1996416"/>
            <a:chExt cx="2924306" cy="29186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BF38F7-DD43-80F8-2862-22D491C03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4127" y="1996416"/>
              <a:ext cx="2924306" cy="291860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6524B9-D266-27A0-FA20-76FE09EE8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01972" y="3011176"/>
              <a:ext cx="908615" cy="908615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C4C21D6-A8A4-4563-69AD-74527F849590}"/>
              </a:ext>
            </a:extLst>
          </p:cNvPr>
          <p:cNvSpPr txBox="1"/>
          <p:nvPr/>
        </p:nvSpPr>
        <p:spPr>
          <a:xfrm>
            <a:off x="3972393" y="5636302"/>
            <a:ext cx="3987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U" sz="2400" b="1" dirty="0">
                <a:solidFill>
                  <a:schemeClr val="bg1"/>
                </a:solidFill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108619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C054252-79E8-FB45-CA08-8693454504FE}"/>
              </a:ext>
            </a:extLst>
          </p:cNvPr>
          <p:cNvSpPr txBox="1"/>
          <p:nvPr/>
        </p:nvSpPr>
        <p:spPr>
          <a:xfrm>
            <a:off x="1030490" y="309972"/>
            <a:ext cx="881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3053D1"/>
                    </a:gs>
                    <a:gs pos="100000">
                      <a:srgbClr val="436BFB"/>
                    </a:gs>
                  </a:gsLst>
                  <a:lin ang="0" scaled="0"/>
                </a:gradFill>
              </a:rPr>
              <a:t>WHAT THIS MEANS FOR BUSINESS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535D7-FA1B-3B24-1535-F8CC19468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61" t="10691" r="18973" b="27280"/>
          <a:stretch/>
        </p:blipFill>
        <p:spPr>
          <a:xfrm>
            <a:off x="234826" y="206363"/>
            <a:ext cx="753050" cy="756258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17B8E93-002B-DED6-B96B-E31DE2E0FA91}"/>
              </a:ext>
            </a:extLst>
          </p:cNvPr>
          <p:cNvSpPr/>
          <p:nvPr/>
        </p:nvSpPr>
        <p:spPr>
          <a:xfrm>
            <a:off x="95003" y="106877"/>
            <a:ext cx="11994078" cy="6647213"/>
          </a:xfrm>
          <a:prstGeom prst="roundRect">
            <a:avLst>
              <a:gd name="adj" fmla="val 3509"/>
            </a:avLst>
          </a:prstGeom>
          <a:noFill/>
          <a:ln w="25400" cmpd="sng">
            <a:solidFill>
              <a:schemeClr val="accent1">
                <a:lumMod val="40000"/>
                <a:lumOff val="60000"/>
              </a:schemeClr>
            </a:solidFill>
          </a:ln>
          <a:effectLst>
            <a:glow rad="395651">
              <a:schemeClr val="accent5">
                <a:satMod val="175000"/>
                <a:alpha val="18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0D26EB-9505-D4E4-F37F-611AFCFB9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04" y="6121752"/>
            <a:ext cx="1202098" cy="42627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A300478-BF47-6B81-84A0-AB1137001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2163" y="246759"/>
            <a:ext cx="1444304" cy="4044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E7B19F-E6FF-A941-7748-9E7FB8D26961}"/>
              </a:ext>
            </a:extLst>
          </p:cNvPr>
          <p:cNvSpPr txBox="1"/>
          <p:nvPr/>
        </p:nvSpPr>
        <p:spPr>
          <a:xfrm>
            <a:off x="2734980" y="6088829"/>
            <a:ext cx="9150616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2400" i="1" dirty="0" err="1">
                <a:solidFill>
                  <a:srgbClr val="CA6100"/>
                </a:solidFill>
              </a:rPr>
              <a:t>DASPay</a:t>
            </a:r>
            <a:r>
              <a:rPr lang="en-GB" sz="2400" i="1" dirty="0">
                <a:solidFill>
                  <a:srgbClr val="CA6100"/>
                </a:solidFill>
              </a:rPr>
              <a:t> is now moving from development → to real business impact</a:t>
            </a:r>
            <a:endParaRPr lang="en-IN" sz="2400" i="1" dirty="0">
              <a:solidFill>
                <a:srgbClr val="CA61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067E79-BB88-D1AD-FEAE-D257B3E269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72314" y="1195917"/>
            <a:ext cx="426275" cy="4262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8EF68D-7F55-26D5-A57B-2A84AF4BC0D4}"/>
              </a:ext>
            </a:extLst>
          </p:cNvPr>
          <p:cNvSpPr txBox="1"/>
          <p:nvPr/>
        </p:nvSpPr>
        <p:spPr>
          <a:xfrm>
            <a:off x="1643843" y="1104142"/>
            <a:ext cx="9385517" cy="78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2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Faster payment processing</a:t>
            </a:r>
            <a:br>
              <a:rPr lang="en-IN" sz="20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dirty="0"/>
              <a:t>Quick, seamless transactions with instant processing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E02B1E2-0C3F-2C06-96E7-DE66D1DFA52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72314" y="2082183"/>
            <a:ext cx="426275" cy="426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811DF91-0BEF-F315-7A77-5509FFA8523E}"/>
              </a:ext>
            </a:extLst>
          </p:cNvPr>
          <p:cNvSpPr txBox="1"/>
          <p:nvPr/>
        </p:nvSpPr>
        <p:spPr>
          <a:xfrm>
            <a:off x="1643843" y="1990408"/>
            <a:ext cx="9385517" cy="78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2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Better visibility on transactions</a:t>
            </a:r>
            <a:br>
              <a:rPr lang="en-IN" sz="20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dirty="0"/>
              <a:t>Clear view of sales, refunds, and transaction details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0A87DB5-C57E-9BFA-5CEE-7DE8CB8608F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72314" y="3024719"/>
            <a:ext cx="426275" cy="42627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9DBE35E-C3D6-BBC1-73BA-616567B4FEDE}"/>
              </a:ext>
            </a:extLst>
          </p:cNvPr>
          <p:cNvSpPr txBox="1"/>
          <p:nvPr/>
        </p:nvSpPr>
        <p:spPr>
          <a:xfrm>
            <a:off x="1643843" y="2932944"/>
            <a:ext cx="9385517" cy="78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2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Reduced operational dependency</a:t>
            </a:r>
            <a:br>
              <a:rPr lang="en-IN" sz="20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dirty="0"/>
              <a:t>Manage products and transactions directly from the app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AB589C2-161D-6F83-3275-8DEFF3929B1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72314" y="3995392"/>
            <a:ext cx="426275" cy="426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3D69D62-6E91-C01F-1D54-F40C7BC6D03E}"/>
              </a:ext>
            </a:extLst>
          </p:cNvPr>
          <p:cNvSpPr txBox="1"/>
          <p:nvPr/>
        </p:nvSpPr>
        <p:spPr>
          <a:xfrm>
            <a:off x="1643843" y="3903617"/>
            <a:ext cx="9385517" cy="78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2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Improved merchant experience</a:t>
            </a:r>
            <a:br>
              <a:rPr lang="en-IN" sz="20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dirty="0"/>
              <a:t>Simple UI, fast actions, and easy receipt sharing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FAEF4B7-B847-8E0E-4495-CBC3B98DD4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72314" y="4937926"/>
            <a:ext cx="426275" cy="4262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BBA6AE0-D554-E48B-8F84-F50843BC2323}"/>
              </a:ext>
            </a:extLst>
          </p:cNvPr>
          <p:cNvSpPr txBox="1"/>
          <p:nvPr/>
        </p:nvSpPr>
        <p:spPr>
          <a:xfrm>
            <a:off x="1643843" y="4846151"/>
            <a:ext cx="9385517" cy="78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2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Ready for scalable rollout</a:t>
            </a:r>
            <a:br>
              <a:rPr lang="en-IN" sz="20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dirty="0"/>
              <a:t>Ready to onboard and support growing merchant needs</a:t>
            </a:r>
          </a:p>
        </p:txBody>
      </p:sp>
    </p:spTree>
    <p:extLst>
      <p:ext uri="{BB962C8B-B14F-4D97-AF65-F5344CB8AC3E}">
        <p14:creationId xmlns:p14="http://schemas.microsoft.com/office/powerpoint/2010/main" val="10817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3" grpId="0"/>
      <p:bldP spid="20" grpId="0"/>
      <p:bldP spid="28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E8660-05EF-D447-93E3-43EC8ADC05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00891" y="-71801"/>
            <a:ext cx="12593782" cy="70499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E5E0C4-6F97-0344-AF6F-2344C60D161E}"/>
              </a:ext>
            </a:extLst>
          </p:cNvPr>
          <p:cNvSpPr/>
          <p:nvPr/>
        </p:nvSpPr>
        <p:spPr>
          <a:xfrm>
            <a:off x="5863915" y="2598002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3834B6-FB53-33B5-9C72-2667FE8A2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689" y="729886"/>
            <a:ext cx="1913183" cy="673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AE31B0-E94B-EA3F-FA0F-6C2944ECC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574" y="5621799"/>
            <a:ext cx="2429412" cy="2888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0B51F06-EA11-E0B9-E484-5BBD2012F726}"/>
              </a:ext>
            </a:extLst>
          </p:cNvPr>
          <p:cNvGrpSpPr/>
          <p:nvPr/>
        </p:nvGrpSpPr>
        <p:grpSpPr>
          <a:xfrm>
            <a:off x="4494127" y="1996416"/>
            <a:ext cx="2924306" cy="2918606"/>
            <a:chOff x="4494127" y="1996416"/>
            <a:chExt cx="2924306" cy="29186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BF38F7-DD43-80F8-2862-22D491C03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4127" y="1996416"/>
              <a:ext cx="2924306" cy="291860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6524B9-D266-27A0-FA20-76FE09EE8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01972" y="3011176"/>
              <a:ext cx="908615" cy="908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498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C054252-79E8-FB45-CA08-8693454504FE}"/>
              </a:ext>
            </a:extLst>
          </p:cNvPr>
          <p:cNvSpPr txBox="1"/>
          <p:nvPr/>
        </p:nvSpPr>
        <p:spPr>
          <a:xfrm>
            <a:off x="1030490" y="309972"/>
            <a:ext cx="881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3053D1"/>
                    </a:gs>
                    <a:gs pos="100000">
                      <a:srgbClr val="436BFB"/>
                    </a:gs>
                  </a:gsLst>
                  <a:lin ang="0" scaled="0"/>
                </a:gradFill>
              </a:rPr>
              <a:t>PROGRESS SINCE LAST DEMO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535D7-FA1B-3B24-1535-F8CC19468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61" t="10691" r="18973" b="27280"/>
          <a:stretch/>
        </p:blipFill>
        <p:spPr>
          <a:xfrm>
            <a:off x="234826" y="206363"/>
            <a:ext cx="753050" cy="756258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17B8E93-002B-DED6-B96B-E31DE2E0FA91}"/>
              </a:ext>
            </a:extLst>
          </p:cNvPr>
          <p:cNvSpPr/>
          <p:nvPr/>
        </p:nvSpPr>
        <p:spPr>
          <a:xfrm>
            <a:off x="95003" y="106877"/>
            <a:ext cx="11994078" cy="6647213"/>
          </a:xfrm>
          <a:prstGeom prst="roundRect">
            <a:avLst>
              <a:gd name="adj" fmla="val 3509"/>
            </a:avLst>
          </a:prstGeom>
          <a:noFill/>
          <a:ln w="25400" cmpd="sng">
            <a:solidFill>
              <a:schemeClr val="accent1">
                <a:lumMod val="40000"/>
                <a:lumOff val="60000"/>
              </a:schemeClr>
            </a:solidFill>
          </a:ln>
          <a:effectLst>
            <a:glow rad="395651">
              <a:schemeClr val="accent5">
                <a:satMod val="175000"/>
                <a:alpha val="18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0D26EB-9505-D4E4-F37F-611AFCFB9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04" y="6121752"/>
            <a:ext cx="1202098" cy="4262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97B6BEF-CF9A-A5A6-B7EC-5702055CF2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2565" y="1340641"/>
            <a:ext cx="426275" cy="42627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97FF5F4-0820-203D-180E-F29558877987}"/>
              </a:ext>
            </a:extLst>
          </p:cNvPr>
          <p:cNvSpPr txBox="1"/>
          <p:nvPr/>
        </p:nvSpPr>
        <p:spPr>
          <a:xfrm>
            <a:off x="1254095" y="1248342"/>
            <a:ext cx="5574970" cy="1031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2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Core Payment Foundation Completed</a:t>
            </a:r>
            <a:br>
              <a:rPr lang="en-IN" sz="20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1600" dirty="0"/>
              <a:t>• End-to-end payment flows stabilized (Purchase, Void, Refund)</a:t>
            </a:r>
            <a:br>
              <a:rPr lang="en-GB" sz="1600" dirty="0"/>
            </a:br>
            <a:r>
              <a:rPr lang="en-GB" sz="1600" dirty="0"/>
              <a:t>• Integration with Gateway, </a:t>
            </a:r>
            <a:r>
              <a:rPr lang="en-GB" sz="1600" dirty="0" err="1"/>
              <a:t>SoftPOS</a:t>
            </a:r>
            <a:r>
              <a:rPr lang="en-GB" sz="1600" dirty="0"/>
              <a:t> &amp; DCS (Acquirer) aligned</a:t>
            </a:r>
            <a:endParaRPr lang="en-IN" sz="2000" dirty="0">
              <a:solidFill>
                <a:srgbClr val="021F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A300478-BF47-6B81-84A0-AB1137001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2163" y="246759"/>
            <a:ext cx="1444304" cy="404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3BCB01-9122-5431-D8CB-EE745C872B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02790" y="2344060"/>
            <a:ext cx="426275" cy="426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50955B-7F74-CFFC-4AE6-A6483D8FE64C}"/>
              </a:ext>
            </a:extLst>
          </p:cNvPr>
          <p:cNvSpPr txBox="1"/>
          <p:nvPr/>
        </p:nvSpPr>
        <p:spPr>
          <a:xfrm>
            <a:off x="6974320" y="2251761"/>
            <a:ext cx="4681386" cy="1031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2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User Experience Improvements</a:t>
            </a:r>
            <a:br>
              <a:rPr lang="en-IN" sz="20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1600" dirty="0"/>
              <a:t>• Enhanced UI/UX across key screens</a:t>
            </a:r>
          </a:p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1600" dirty="0"/>
              <a:t>• Faster navigation and clearer transaction visibility</a:t>
            </a:r>
            <a:endParaRPr lang="en-IN" sz="2000" dirty="0">
              <a:solidFill>
                <a:srgbClr val="021F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9E00A5-B2C6-0A1A-F9EB-B46D3E856F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2565" y="3073434"/>
            <a:ext cx="426275" cy="426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966CAB-3604-A008-3219-3EF6F9C91949}"/>
              </a:ext>
            </a:extLst>
          </p:cNvPr>
          <p:cNvSpPr txBox="1"/>
          <p:nvPr/>
        </p:nvSpPr>
        <p:spPr>
          <a:xfrm>
            <a:off x="1254095" y="2981135"/>
            <a:ext cx="5470796" cy="1031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2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Merchant Operational Features Introduced</a:t>
            </a:r>
            <a:br>
              <a:rPr lang="en-IN" sz="20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1600" dirty="0"/>
              <a:t>• Staff access with restricted permissions</a:t>
            </a:r>
          </a:p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1600" dirty="0"/>
              <a:t>• Improved transaction tracking and reporting</a:t>
            </a:r>
            <a:endParaRPr lang="en-IN" sz="2000" dirty="0">
              <a:solidFill>
                <a:srgbClr val="021F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E65771-CAD0-1726-EEA6-E8223FC679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02790" y="4063217"/>
            <a:ext cx="426275" cy="4262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76A04F-A4CF-B461-A5EE-4A9DB721BE6E}"/>
              </a:ext>
            </a:extLst>
          </p:cNvPr>
          <p:cNvSpPr txBox="1"/>
          <p:nvPr/>
        </p:nvSpPr>
        <p:spPr>
          <a:xfrm>
            <a:off x="6974320" y="3970918"/>
            <a:ext cx="4785558" cy="1031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2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Performance &amp; Stability Enhancements</a:t>
            </a:r>
            <a:br>
              <a:rPr lang="en-IN" sz="20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1600" dirty="0"/>
              <a:t>• Optimized app performance and response time</a:t>
            </a:r>
            <a:br>
              <a:rPr lang="en-GB" sz="1600" dirty="0"/>
            </a:br>
            <a:r>
              <a:rPr lang="en-GB" sz="1600" dirty="0"/>
              <a:t>• Improved error handling and system reliability</a:t>
            </a:r>
            <a:endParaRPr lang="en-IN" sz="2000" dirty="0">
              <a:solidFill>
                <a:srgbClr val="021F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ED85A2-B824-513E-FA80-BF23287A59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2565" y="4774914"/>
            <a:ext cx="426275" cy="4262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13F0C4-0EE7-CB8A-C534-64456CC1A658}"/>
              </a:ext>
            </a:extLst>
          </p:cNvPr>
          <p:cNvSpPr txBox="1"/>
          <p:nvPr/>
        </p:nvSpPr>
        <p:spPr>
          <a:xfrm>
            <a:off x="1254095" y="4682615"/>
            <a:ext cx="5274027" cy="1031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2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Preparation for Production Release</a:t>
            </a:r>
            <a:br>
              <a:rPr lang="en-IN" sz="20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1600" dirty="0"/>
              <a:t>• Ongoing settlement validation &amp; backend alignment</a:t>
            </a:r>
          </a:p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1600" dirty="0"/>
              <a:t>• Final testing and security hardening in progress</a:t>
            </a:r>
            <a:endParaRPr lang="en-IN" sz="2000" dirty="0">
              <a:solidFill>
                <a:srgbClr val="021F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B990C0-27AC-A434-A2C7-F56E3A4F194E}"/>
              </a:ext>
            </a:extLst>
          </p:cNvPr>
          <p:cNvSpPr txBox="1"/>
          <p:nvPr/>
        </p:nvSpPr>
        <p:spPr>
          <a:xfrm>
            <a:off x="6402790" y="5300353"/>
            <a:ext cx="5252916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2000" dirty="0">
                <a:solidFill>
                  <a:srgbClr val="CA6100"/>
                </a:solidFill>
              </a:rPr>
              <a:t>“From foundation </a:t>
            </a:r>
            <a:br>
              <a:rPr lang="en-GB" sz="2000" dirty="0">
                <a:solidFill>
                  <a:srgbClr val="CA6100"/>
                </a:solidFill>
              </a:rPr>
            </a:br>
            <a:r>
              <a:rPr lang="en-GB" sz="2000" dirty="0">
                <a:solidFill>
                  <a:srgbClr val="CA6100"/>
                </a:solidFill>
              </a:rPr>
              <a:t>→ </a:t>
            </a:r>
            <a:r>
              <a:rPr lang="en-GB" sz="2000" b="1" dirty="0">
                <a:solidFill>
                  <a:srgbClr val="CA6100"/>
                </a:solidFill>
              </a:rPr>
              <a:t>to a production-ready payment solution</a:t>
            </a:r>
            <a:r>
              <a:rPr lang="en-GB" sz="2000" dirty="0">
                <a:solidFill>
                  <a:srgbClr val="CA6100"/>
                </a:solidFill>
              </a:rPr>
              <a:t>”</a:t>
            </a:r>
            <a:endParaRPr lang="en-IN" sz="2000" dirty="0">
              <a:solidFill>
                <a:srgbClr val="CA61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5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3" grpId="0"/>
      <p:bldP spid="10" grpId="0"/>
      <p:bldP spid="12" grpId="0"/>
      <p:bldP spid="14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9A61C632-4CCA-D10C-F8B8-66DB8CA9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47" y="589840"/>
            <a:ext cx="10534019" cy="349359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C054252-79E8-FB45-CA08-8693454504FE}"/>
              </a:ext>
            </a:extLst>
          </p:cNvPr>
          <p:cNvSpPr txBox="1"/>
          <p:nvPr/>
        </p:nvSpPr>
        <p:spPr>
          <a:xfrm>
            <a:off x="1030490" y="309972"/>
            <a:ext cx="926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3053D1"/>
                    </a:gs>
                    <a:gs pos="100000">
                      <a:srgbClr val="436BFB"/>
                    </a:gs>
                  </a:gsLst>
                  <a:lin ang="0" scaled="0"/>
                </a:gradFill>
              </a:rPr>
              <a:t>PAYMENT FLOW ARCHITECTURE (</a:t>
            </a:r>
            <a:r>
              <a:rPr lang="en-US" sz="3200" b="1" dirty="0" err="1">
                <a:gradFill>
                  <a:gsLst>
                    <a:gs pos="0">
                      <a:srgbClr val="3053D1"/>
                    </a:gs>
                    <a:gs pos="100000">
                      <a:srgbClr val="436BFB"/>
                    </a:gs>
                  </a:gsLst>
                  <a:lin ang="0" scaled="0"/>
                </a:gradFill>
              </a:rPr>
              <a:t>DASPay</a:t>
            </a:r>
            <a:r>
              <a:rPr lang="en-US" sz="3200" b="1" dirty="0">
                <a:gradFill>
                  <a:gsLst>
                    <a:gs pos="0">
                      <a:srgbClr val="3053D1"/>
                    </a:gs>
                    <a:gs pos="100000">
                      <a:srgbClr val="436BFB"/>
                    </a:gs>
                  </a:gsLst>
                  <a:lin ang="0" scaled="0"/>
                </a:gradFill>
              </a:rPr>
              <a:t> Ecosystem)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535D7-FA1B-3B24-1535-F8CC194686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61" t="10691" r="18973" b="27280"/>
          <a:stretch/>
        </p:blipFill>
        <p:spPr>
          <a:xfrm>
            <a:off x="234826" y="206363"/>
            <a:ext cx="753050" cy="756258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17B8E93-002B-DED6-B96B-E31DE2E0FA91}"/>
              </a:ext>
            </a:extLst>
          </p:cNvPr>
          <p:cNvSpPr/>
          <p:nvPr/>
        </p:nvSpPr>
        <p:spPr>
          <a:xfrm>
            <a:off x="95003" y="106877"/>
            <a:ext cx="11994078" cy="6647213"/>
          </a:xfrm>
          <a:prstGeom prst="roundRect">
            <a:avLst>
              <a:gd name="adj" fmla="val 3509"/>
            </a:avLst>
          </a:prstGeom>
          <a:noFill/>
          <a:ln w="25400" cmpd="sng">
            <a:solidFill>
              <a:schemeClr val="accent1">
                <a:lumMod val="40000"/>
                <a:lumOff val="60000"/>
              </a:schemeClr>
            </a:solidFill>
          </a:ln>
          <a:effectLst>
            <a:glow rad="395651">
              <a:schemeClr val="accent5">
                <a:satMod val="175000"/>
                <a:alpha val="18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0D26EB-9505-D4E4-F37F-611AFCFB9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04" y="6121752"/>
            <a:ext cx="1202098" cy="42627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A300478-BF47-6B81-84A0-AB1137001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2163" y="246759"/>
            <a:ext cx="1444304" cy="4044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E7B19F-E6FF-A941-7748-9E7FB8D26961}"/>
              </a:ext>
            </a:extLst>
          </p:cNvPr>
          <p:cNvSpPr txBox="1"/>
          <p:nvPr/>
        </p:nvSpPr>
        <p:spPr>
          <a:xfrm>
            <a:off x="1248017" y="5396713"/>
            <a:ext cx="10300854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2400" i="1" dirty="0">
                <a:solidFill>
                  <a:srgbClr val="CA6100"/>
                </a:solidFill>
              </a:rPr>
              <a:t>SDK Encryption → </a:t>
            </a:r>
            <a:r>
              <a:rPr lang="en-GB" sz="2400" i="1" dirty="0" err="1">
                <a:solidFill>
                  <a:srgbClr val="CA6100"/>
                </a:solidFill>
              </a:rPr>
              <a:t>MineSec</a:t>
            </a:r>
            <a:r>
              <a:rPr lang="en-GB" sz="2400" i="1" dirty="0">
                <a:solidFill>
                  <a:srgbClr val="CA6100"/>
                </a:solidFill>
              </a:rPr>
              <a:t> Core → Gateway Validation → Acquirer Processing</a:t>
            </a:r>
            <a:endParaRPr lang="en-IN" sz="2400" i="1" dirty="0">
              <a:solidFill>
                <a:srgbClr val="CA61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5C2C08-828A-76EF-DEA0-4F4C5F418A60}"/>
              </a:ext>
            </a:extLst>
          </p:cNvPr>
          <p:cNvGrpSpPr/>
          <p:nvPr/>
        </p:nvGrpSpPr>
        <p:grpSpPr>
          <a:xfrm>
            <a:off x="4166602" y="3781577"/>
            <a:ext cx="3788437" cy="1422697"/>
            <a:chOff x="2773578" y="2580868"/>
            <a:chExt cx="4589759" cy="172362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0CA202-CB74-DE22-0001-3FD9F4DF6486}"/>
                </a:ext>
              </a:extLst>
            </p:cNvPr>
            <p:cNvSpPr/>
            <p:nvPr/>
          </p:nvSpPr>
          <p:spPr>
            <a:xfrm>
              <a:off x="2998473" y="2580868"/>
              <a:ext cx="4086755" cy="1723623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FAB82B-4C0B-5774-8C0D-999E3FE1A27C}"/>
                </a:ext>
              </a:extLst>
            </p:cNvPr>
            <p:cNvSpPr txBox="1"/>
            <p:nvPr/>
          </p:nvSpPr>
          <p:spPr>
            <a:xfrm>
              <a:off x="2773578" y="2788197"/>
              <a:ext cx="4589759" cy="1297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buClr>
                  <a:srgbClr val="FF9300"/>
                </a:buClr>
                <a:buSzPts val="1600"/>
              </a:pPr>
              <a:r>
                <a:rPr lang="en-IN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rPr>
                <a:t>MID / TID Mapping Flow</a:t>
              </a:r>
            </a:p>
            <a:p>
              <a:pPr algn="ctr">
                <a:lnSpc>
                  <a:spcPct val="115000"/>
                </a:lnSpc>
                <a:buClr>
                  <a:srgbClr val="FF9300"/>
                </a:buClr>
                <a:buSzPts val="1600"/>
              </a:pPr>
              <a:r>
                <a:rPr lang="en-GB" sz="1200" dirty="0">
                  <a:solidFill>
                    <a:schemeClr val="bg1"/>
                  </a:solidFill>
                </a:rPr>
                <a:t>Configured at DCS level</a:t>
              </a:r>
            </a:p>
            <a:p>
              <a:pPr algn="ctr">
                <a:lnSpc>
                  <a:spcPct val="115000"/>
                </a:lnSpc>
                <a:buClr>
                  <a:srgbClr val="FF9300"/>
                </a:buClr>
                <a:buSzPts val="1600"/>
              </a:pPr>
              <a:r>
                <a:rPr lang="en-GB" sz="1200" dirty="0">
                  <a:solidFill>
                    <a:schemeClr val="bg1"/>
                  </a:solidFill>
                </a:rPr>
                <a:t>Linked in </a:t>
              </a:r>
              <a:r>
                <a:rPr lang="en-GB" sz="1200" dirty="0" err="1">
                  <a:solidFill>
                    <a:schemeClr val="bg1"/>
                  </a:solidFill>
                </a:rPr>
                <a:t>MineSec</a:t>
              </a:r>
              <a:r>
                <a:rPr lang="en-GB" sz="1200" dirty="0">
                  <a:solidFill>
                    <a:schemeClr val="bg1"/>
                  </a:solidFill>
                </a:rPr>
                <a:t> (Terminal + Merchant setup)</a:t>
              </a:r>
            </a:p>
            <a:p>
              <a:pPr algn="ctr">
                <a:lnSpc>
                  <a:spcPct val="115000"/>
                </a:lnSpc>
                <a:buClr>
                  <a:srgbClr val="FF9300"/>
                </a:buClr>
                <a:buSzPts val="1600"/>
              </a:pPr>
              <a:r>
                <a:rPr lang="en-GB" sz="1200" dirty="0">
                  <a:solidFill>
                    <a:schemeClr val="bg1"/>
                  </a:solidFill>
                </a:rPr>
                <a:t>Routed via DAS Gateway per transaction</a:t>
              </a:r>
              <a:endParaRPr lang="en-IN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96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C054252-79E8-FB45-CA08-8693454504FE}"/>
              </a:ext>
            </a:extLst>
          </p:cNvPr>
          <p:cNvSpPr txBox="1"/>
          <p:nvPr/>
        </p:nvSpPr>
        <p:spPr>
          <a:xfrm>
            <a:off x="1030490" y="309972"/>
            <a:ext cx="881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3053D1"/>
                    </a:gs>
                    <a:gs pos="100000">
                      <a:srgbClr val="436BFB"/>
                    </a:gs>
                  </a:gsLst>
                  <a:lin ang="0" scaled="0"/>
                </a:gradFill>
              </a:rPr>
              <a:t>CORE PAYMENT FLOWS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535D7-FA1B-3B24-1535-F8CC19468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61" t="10691" r="18973" b="27280"/>
          <a:stretch/>
        </p:blipFill>
        <p:spPr>
          <a:xfrm>
            <a:off x="234826" y="206363"/>
            <a:ext cx="753050" cy="756258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17B8E93-002B-DED6-B96B-E31DE2E0FA91}"/>
              </a:ext>
            </a:extLst>
          </p:cNvPr>
          <p:cNvSpPr/>
          <p:nvPr/>
        </p:nvSpPr>
        <p:spPr>
          <a:xfrm>
            <a:off x="95003" y="106877"/>
            <a:ext cx="11994078" cy="6647213"/>
          </a:xfrm>
          <a:prstGeom prst="roundRect">
            <a:avLst>
              <a:gd name="adj" fmla="val 3509"/>
            </a:avLst>
          </a:prstGeom>
          <a:noFill/>
          <a:ln w="25400" cmpd="sng">
            <a:solidFill>
              <a:schemeClr val="accent1">
                <a:lumMod val="40000"/>
                <a:lumOff val="60000"/>
              </a:schemeClr>
            </a:solidFill>
          </a:ln>
          <a:effectLst>
            <a:glow rad="395651">
              <a:schemeClr val="accent5">
                <a:satMod val="175000"/>
                <a:alpha val="18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0D26EB-9505-D4E4-F37F-611AFCFB9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04" y="6121752"/>
            <a:ext cx="1202098" cy="4262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97B6BEF-CF9A-A5A6-B7EC-5702055CF2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1220804"/>
            <a:ext cx="426275" cy="42627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97FF5F4-0820-203D-180E-F29558877987}"/>
              </a:ext>
            </a:extLst>
          </p:cNvPr>
          <p:cNvSpPr txBox="1"/>
          <p:nvPr/>
        </p:nvSpPr>
        <p:spPr>
          <a:xfrm>
            <a:off x="1643844" y="1128505"/>
            <a:ext cx="5780214" cy="1343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Purchase Flow (Tap / QR / Link)</a:t>
            </a:r>
            <a:br>
              <a:rPr lang="en-IN" sz="24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200" dirty="0"/>
              <a:t>• Seamless payment acceptance across multiple methods</a:t>
            </a:r>
            <a:endParaRPr lang="en-IN" sz="2200" dirty="0">
              <a:solidFill>
                <a:srgbClr val="021F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A300478-BF47-6B81-84A0-AB1137001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2163" y="246759"/>
            <a:ext cx="1444304" cy="404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986FFA-DB6B-5D62-EEB6-305311D92C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2704106"/>
            <a:ext cx="426275" cy="426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88AA75-1801-EEAA-34C9-74311F2CE14B}"/>
              </a:ext>
            </a:extLst>
          </p:cNvPr>
          <p:cNvSpPr txBox="1"/>
          <p:nvPr/>
        </p:nvSpPr>
        <p:spPr>
          <a:xfrm>
            <a:off x="1643843" y="2611807"/>
            <a:ext cx="9385517" cy="1343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Void Transaction</a:t>
            </a:r>
            <a:br>
              <a:rPr lang="en-IN" sz="24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200" dirty="0"/>
              <a:t>• Cancel transactions before settlement</a:t>
            </a:r>
          </a:p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2200" dirty="0"/>
              <a:t>• Immediate reversal with status update</a:t>
            </a:r>
            <a:endParaRPr lang="en-IN" sz="2200" dirty="0">
              <a:solidFill>
                <a:srgbClr val="021F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62BB5-BE17-92E4-191E-21C3F54560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4211843"/>
            <a:ext cx="426275" cy="426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60BA39-FEF6-38AD-A0BB-95295FA0D181}"/>
              </a:ext>
            </a:extLst>
          </p:cNvPr>
          <p:cNvSpPr txBox="1"/>
          <p:nvPr/>
        </p:nvSpPr>
        <p:spPr>
          <a:xfrm>
            <a:off x="1643843" y="4119544"/>
            <a:ext cx="6041471" cy="1732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Refund Handling</a:t>
            </a:r>
            <a:br>
              <a:rPr lang="en-IN" sz="24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200" dirty="0"/>
              <a:t>• Full refund support for successful transactions (after settlement)</a:t>
            </a:r>
          </a:p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2200" dirty="0"/>
              <a:t>• Includes receipt and tracking</a:t>
            </a:r>
            <a:endParaRPr lang="en-IN" sz="2200" dirty="0">
              <a:solidFill>
                <a:srgbClr val="021F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E7B19F-E6FF-A941-7748-9E7FB8D26961}"/>
              </a:ext>
            </a:extLst>
          </p:cNvPr>
          <p:cNvSpPr txBox="1"/>
          <p:nvPr/>
        </p:nvSpPr>
        <p:spPr>
          <a:xfrm>
            <a:off x="5020006" y="6103399"/>
            <a:ext cx="7280476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2400" i="1" dirty="0">
                <a:solidFill>
                  <a:srgbClr val="CA6100"/>
                </a:solidFill>
              </a:rPr>
              <a:t>Reliable and complete payment lifecycle management</a:t>
            </a:r>
            <a:endParaRPr lang="en-IN" sz="2400" i="1" dirty="0">
              <a:solidFill>
                <a:srgbClr val="CA61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A49508-AB62-1AE3-F505-BCEDF4BE82F3}"/>
              </a:ext>
            </a:extLst>
          </p:cNvPr>
          <p:cNvGrpSpPr>
            <a:grpSpLocks noChangeAspect="1"/>
          </p:cNvGrpSpPr>
          <p:nvPr/>
        </p:nvGrpSpPr>
        <p:grpSpPr>
          <a:xfrm>
            <a:off x="9493824" y="262479"/>
            <a:ext cx="2417277" cy="5125574"/>
            <a:chOff x="3618276" y="1087438"/>
            <a:chExt cx="5270094" cy="11176000"/>
          </a:xfrm>
        </p:grpSpPr>
        <p:pic>
          <p:nvPicPr>
            <p:cNvPr id="6" name="Image" descr="Image">
              <a:extLst>
                <a:ext uri="{FF2B5EF4-FFF2-40B4-BE49-F238E27FC236}">
                  <a16:creationId xmlns:a16="http://schemas.microsoft.com/office/drawing/2014/main" id="{39D9821F-A8FE-7CEC-CEDF-317047ED6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8276" y="1087438"/>
              <a:ext cx="5270094" cy="11176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Picture Placeholder 10">
              <a:extLst>
                <a:ext uri="{FF2B5EF4-FFF2-40B4-BE49-F238E27FC236}">
                  <a16:creationId xmlns:a16="http://schemas.microsoft.com/office/drawing/2014/main" id="{A65183F3-FBCA-4387-0B63-8769C4928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105" r="1105"/>
            <a:stretch/>
          </p:blipFill>
          <p:spPr>
            <a:xfrm>
              <a:off x="3808401" y="1269997"/>
              <a:ext cx="4851402" cy="10756900"/>
            </a:xfrm>
            <a:custGeom>
              <a:avLst/>
              <a:gdLst>
                <a:gd name="connsiteX0" fmla="*/ 2425700 w 4851400"/>
                <a:gd name="connsiteY0" fmla="*/ 106075 h 10756901"/>
                <a:gd name="connsiteX1" fmla="*/ 2339902 w 4851400"/>
                <a:gd name="connsiteY1" fmla="*/ 141434 h 10756901"/>
                <a:gd name="connsiteX2" fmla="*/ 2339902 w 4851400"/>
                <a:gd name="connsiteY2" fmla="*/ 311751 h 10756901"/>
                <a:gd name="connsiteX3" fmla="*/ 2511498 w 4851400"/>
                <a:gd name="connsiteY3" fmla="*/ 311751 h 10756901"/>
                <a:gd name="connsiteX4" fmla="*/ 2511498 w 4851400"/>
                <a:gd name="connsiteY4" fmla="*/ 141434 h 10756901"/>
                <a:gd name="connsiteX5" fmla="*/ 2425700 w 4851400"/>
                <a:gd name="connsiteY5" fmla="*/ 106075 h 10756901"/>
                <a:gd name="connsiteX6" fmla="*/ 449204 w 4851400"/>
                <a:gd name="connsiteY6" fmla="*/ 0 h 10756901"/>
                <a:gd name="connsiteX7" fmla="*/ 4402646 w 4851400"/>
                <a:gd name="connsiteY7" fmla="*/ 0 h 10756901"/>
                <a:gd name="connsiteX8" fmla="*/ 4851400 w 4851400"/>
                <a:gd name="connsiteY8" fmla="*/ 448205 h 10756901"/>
                <a:gd name="connsiteX9" fmla="*/ 4851400 w 4851400"/>
                <a:gd name="connsiteY9" fmla="*/ 10308199 h 10756901"/>
                <a:gd name="connsiteX10" fmla="*/ 4402646 w 4851400"/>
                <a:gd name="connsiteY10" fmla="*/ 10756901 h 10756901"/>
                <a:gd name="connsiteX11" fmla="*/ 449204 w 4851400"/>
                <a:gd name="connsiteY11" fmla="*/ 10756901 h 10756901"/>
                <a:gd name="connsiteX12" fmla="*/ 0 w 4851400"/>
                <a:gd name="connsiteY12" fmla="*/ 10308199 h 10756901"/>
                <a:gd name="connsiteX13" fmla="*/ 0 w 4851400"/>
                <a:gd name="connsiteY13" fmla="*/ 448205 h 10756901"/>
                <a:gd name="connsiteX14" fmla="*/ 449204 w 4851400"/>
                <a:gd name="connsiteY14" fmla="*/ 0 h 1075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1400" h="10756901">
                  <a:moveTo>
                    <a:pt x="2425700" y="106075"/>
                  </a:moveTo>
                  <a:cubicBezTo>
                    <a:pt x="2394706" y="106075"/>
                    <a:pt x="2363710" y="117529"/>
                    <a:pt x="2339902" y="141434"/>
                  </a:cubicBezTo>
                  <a:cubicBezTo>
                    <a:pt x="2292512" y="188246"/>
                    <a:pt x="2292512" y="264939"/>
                    <a:pt x="2339902" y="311751"/>
                  </a:cubicBezTo>
                  <a:cubicBezTo>
                    <a:pt x="2387294" y="359062"/>
                    <a:pt x="2464108" y="359062"/>
                    <a:pt x="2511498" y="311751"/>
                  </a:cubicBezTo>
                  <a:cubicBezTo>
                    <a:pt x="2558890" y="264939"/>
                    <a:pt x="2558890" y="188246"/>
                    <a:pt x="2511498" y="141434"/>
                  </a:cubicBezTo>
                  <a:cubicBezTo>
                    <a:pt x="2487690" y="117529"/>
                    <a:pt x="2456696" y="106075"/>
                    <a:pt x="2425700" y="106075"/>
                  </a:cubicBezTo>
                  <a:close/>
                  <a:moveTo>
                    <a:pt x="449204" y="0"/>
                  </a:moveTo>
                  <a:lnTo>
                    <a:pt x="4402646" y="0"/>
                  </a:lnTo>
                  <a:cubicBezTo>
                    <a:pt x="4650608" y="0"/>
                    <a:pt x="4851400" y="200696"/>
                    <a:pt x="4851400" y="448205"/>
                  </a:cubicBezTo>
                  <a:lnTo>
                    <a:pt x="4851400" y="10308199"/>
                  </a:lnTo>
                  <a:cubicBezTo>
                    <a:pt x="4851400" y="10556205"/>
                    <a:pt x="4650608" y="10756901"/>
                    <a:pt x="4402646" y="10756901"/>
                  </a:cubicBezTo>
                  <a:lnTo>
                    <a:pt x="449204" y="10756901"/>
                  </a:lnTo>
                  <a:cubicBezTo>
                    <a:pt x="201243" y="10756901"/>
                    <a:pt x="0" y="10556205"/>
                    <a:pt x="0" y="10308199"/>
                  </a:cubicBezTo>
                  <a:lnTo>
                    <a:pt x="0" y="448205"/>
                  </a:lnTo>
                  <a:cubicBezTo>
                    <a:pt x="0" y="200696"/>
                    <a:pt x="201243" y="0"/>
                    <a:pt x="449204" y="0"/>
                  </a:cubicBezTo>
                  <a:close/>
                </a:path>
              </a:pathLst>
            </a:custGeom>
          </p:spPr>
        </p:pic>
      </p:grp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3BB6857D-8F1C-9319-0E58-E57D61CD10E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05" r="1105"/>
          <a:stretch/>
        </p:blipFill>
        <p:spPr>
          <a:xfrm>
            <a:off x="7476953" y="966441"/>
            <a:ext cx="2225232" cy="4933365"/>
          </a:xfrm>
          <a:custGeom>
            <a:avLst/>
            <a:gdLst>
              <a:gd name="connsiteX0" fmla="*/ 2425700 w 4851400"/>
              <a:gd name="connsiteY0" fmla="*/ 106075 h 10756901"/>
              <a:gd name="connsiteX1" fmla="*/ 2339902 w 4851400"/>
              <a:gd name="connsiteY1" fmla="*/ 141434 h 10756901"/>
              <a:gd name="connsiteX2" fmla="*/ 2339902 w 4851400"/>
              <a:gd name="connsiteY2" fmla="*/ 311751 h 10756901"/>
              <a:gd name="connsiteX3" fmla="*/ 2511498 w 4851400"/>
              <a:gd name="connsiteY3" fmla="*/ 311751 h 10756901"/>
              <a:gd name="connsiteX4" fmla="*/ 2511498 w 4851400"/>
              <a:gd name="connsiteY4" fmla="*/ 141434 h 10756901"/>
              <a:gd name="connsiteX5" fmla="*/ 2425700 w 4851400"/>
              <a:gd name="connsiteY5" fmla="*/ 106075 h 10756901"/>
              <a:gd name="connsiteX6" fmla="*/ 449204 w 4851400"/>
              <a:gd name="connsiteY6" fmla="*/ 0 h 10756901"/>
              <a:gd name="connsiteX7" fmla="*/ 4402646 w 4851400"/>
              <a:gd name="connsiteY7" fmla="*/ 0 h 10756901"/>
              <a:gd name="connsiteX8" fmla="*/ 4851400 w 4851400"/>
              <a:gd name="connsiteY8" fmla="*/ 448205 h 10756901"/>
              <a:gd name="connsiteX9" fmla="*/ 4851400 w 4851400"/>
              <a:gd name="connsiteY9" fmla="*/ 10308199 h 10756901"/>
              <a:gd name="connsiteX10" fmla="*/ 4402646 w 4851400"/>
              <a:gd name="connsiteY10" fmla="*/ 10756901 h 10756901"/>
              <a:gd name="connsiteX11" fmla="*/ 449204 w 4851400"/>
              <a:gd name="connsiteY11" fmla="*/ 10756901 h 10756901"/>
              <a:gd name="connsiteX12" fmla="*/ 0 w 4851400"/>
              <a:gd name="connsiteY12" fmla="*/ 10308199 h 10756901"/>
              <a:gd name="connsiteX13" fmla="*/ 0 w 4851400"/>
              <a:gd name="connsiteY13" fmla="*/ 448205 h 10756901"/>
              <a:gd name="connsiteX14" fmla="*/ 449204 w 4851400"/>
              <a:gd name="connsiteY14" fmla="*/ 0 h 1075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51400" h="10756901">
                <a:moveTo>
                  <a:pt x="2425700" y="106075"/>
                </a:moveTo>
                <a:cubicBezTo>
                  <a:pt x="2394706" y="106075"/>
                  <a:pt x="2363710" y="117529"/>
                  <a:pt x="2339902" y="141434"/>
                </a:cubicBezTo>
                <a:cubicBezTo>
                  <a:pt x="2292512" y="188246"/>
                  <a:pt x="2292512" y="264939"/>
                  <a:pt x="2339902" y="311751"/>
                </a:cubicBezTo>
                <a:cubicBezTo>
                  <a:pt x="2387294" y="359062"/>
                  <a:pt x="2464108" y="359062"/>
                  <a:pt x="2511498" y="311751"/>
                </a:cubicBezTo>
                <a:cubicBezTo>
                  <a:pt x="2558890" y="264939"/>
                  <a:pt x="2558890" y="188246"/>
                  <a:pt x="2511498" y="141434"/>
                </a:cubicBezTo>
                <a:cubicBezTo>
                  <a:pt x="2487690" y="117529"/>
                  <a:pt x="2456696" y="106075"/>
                  <a:pt x="2425700" y="106075"/>
                </a:cubicBezTo>
                <a:close/>
                <a:moveTo>
                  <a:pt x="449204" y="0"/>
                </a:moveTo>
                <a:lnTo>
                  <a:pt x="4402646" y="0"/>
                </a:lnTo>
                <a:cubicBezTo>
                  <a:pt x="4650608" y="0"/>
                  <a:pt x="4851400" y="200696"/>
                  <a:pt x="4851400" y="448205"/>
                </a:cubicBezTo>
                <a:lnTo>
                  <a:pt x="4851400" y="10308199"/>
                </a:lnTo>
                <a:cubicBezTo>
                  <a:pt x="4851400" y="10556205"/>
                  <a:pt x="4650608" y="10756901"/>
                  <a:pt x="4402646" y="10756901"/>
                </a:cubicBezTo>
                <a:lnTo>
                  <a:pt x="449204" y="10756901"/>
                </a:lnTo>
                <a:cubicBezTo>
                  <a:pt x="201243" y="10756901"/>
                  <a:pt x="0" y="10556205"/>
                  <a:pt x="0" y="10308199"/>
                </a:cubicBezTo>
                <a:lnTo>
                  <a:pt x="0" y="448205"/>
                </a:lnTo>
                <a:cubicBezTo>
                  <a:pt x="0" y="200696"/>
                  <a:pt x="201243" y="0"/>
                  <a:pt x="44920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6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3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C054252-79E8-FB45-CA08-8693454504FE}"/>
              </a:ext>
            </a:extLst>
          </p:cNvPr>
          <p:cNvSpPr txBox="1"/>
          <p:nvPr/>
        </p:nvSpPr>
        <p:spPr>
          <a:xfrm>
            <a:off x="1030490" y="309972"/>
            <a:ext cx="881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3053D1"/>
                    </a:gs>
                    <a:gs pos="100000">
                      <a:srgbClr val="436BFB"/>
                    </a:gs>
                  </a:gsLst>
                  <a:lin ang="0" scaled="0"/>
                </a:gradFill>
              </a:rPr>
              <a:t>TRANSACTION DETAILS &amp; RECEIPT HANDLING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535D7-FA1B-3B24-1535-F8CC19468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61" t="10691" r="18973" b="27280"/>
          <a:stretch/>
        </p:blipFill>
        <p:spPr>
          <a:xfrm>
            <a:off x="234826" y="206363"/>
            <a:ext cx="753050" cy="756258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17B8E93-002B-DED6-B96B-E31DE2E0FA91}"/>
              </a:ext>
            </a:extLst>
          </p:cNvPr>
          <p:cNvSpPr/>
          <p:nvPr/>
        </p:nvSpPr>
        <p:spPr>
          <a:xfrm>
            <a:off x="95003" y="106877"/>
            <a:ext cx="11994078" cy="6647213"/>
          </a:xfrm>
          <a:prstGeom prst="roundRect">
            <a:avLst>
              <a:gd name="adj" fmla="val 3509"/>
            </a:avLst>
          </a:prstGeom>
          <a:noFill/>
          <a:ln w="25400" cmpd="sng">
            <a:solidFill>
              <a:schemeClr val="accent1">
                <a:lumMod val="40000"/>
                <a:lumOff val="60000"/>
              </a:schemeClr>
            </a:solidFill>
          </a:ln>
          <a:effectLst>
            <a:glow rad="395651">
              <a:schemeClr val="accent5">
                <a:satMod val="175000"/>
                <a:alpha val="18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0D26EB-9505-D4E4-F37F-611AFCFB9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04" y="6121752"/>
            <a:ext cx="1202098" cy="4262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97B6BEF-CF9A-A5A6-B7EC-5702055CF2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1225667"/>
            <a:ext cx="426275" cy="42627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97FF5F4-0820-203D-180E-F29558877987}"/>
              </a:ext>
            </a:extLst>
          </p:cNvPr>
          <p:cNvSpPr txBox="1"/>
          <p:nvPr/>
        </p:nvSpPr>
        <p:spPr>
          <a:xfrm>
            <a:off x="1643843" y="1133368"/>
            <a:ext cx="9385517" cy="1412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Detailed Transaction View</a:t>
            </a:r>
            <a:b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Amount, status, reference, approval code</a:t>
            </a:r>
          </a:p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2400" dirty="0"/>
              <a:t>• Clear breakdown for merchant visibility</a:t>
            </a:r>
            <a:endParaRPr lang="en-IN" sz="2400" dirty="0">
              <a:solidFill>
                <a:srgbClr val="021F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A300478-BF47-6B81-84A0-AB1137001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2163" y="246759"/>
            <a:ext cx="1444304" cy="404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986FFA-DB6B-5D62-EEB6-305311D92C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2732874"/>
            <a:ext cx="426275" cy="426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88AA75-1801-EEAA-34C9-74311F2CE14B}"/>
              </a:ext>
            </a:extLst>
          </p:cNvPr>
          <p:cNvSpPr txBox="1"/>
          <p:nvPr/>
        </p:nvSpPr>
        <p:spPr>
          <a:xfrm>
            <a:off x="1643843" y="2640575"/>
            <a:ext cx="9385517" cy="1412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Receipt Management</a:t>
            </a:r>
            <a:br>
              <a:rPr lang="en-IN" sz="24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Generate digital receipts instantly</a:t>
            </a:r>
          </a:p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2400" dirty="0"/>
              <a:t>• Options to share, email, or scan QR</a:t>
            </a:r>
            <a:endParaRPr lang="en-IN" sz="2400" dirty="0">
              <a:solidFill>
                <a:srgbClr val="021F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62BB5-BE17-92E4-191E-21C3F54560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4326309"/>
            <a:ext cx="426275" cy="426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60BA39-FEF6-38AD-A0BB-95295FA0D181}"/>
              </a:ext>
            </a:extLst>
          </p:cNvPr>
          <p:cNvSpPr txBox="1"/>
          <p:nvPr/>
        </p:nvSpPr>
        <p:spPr>
          <a:xfrm>
            <a:off x="1643844" y="4234010"/>
            <a:ext cx="4785092" cy="1412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Improved Transparency</a:t>
            </a:r>
            <a:br>
              <a:rPr lang="en-IN" sz="24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Better tracking for both merchant and customer</a:t>
            </a:r>
            <a:endParaRPr lang="en-IN" sz="2400" dirty="0">
              <a:solidFill>
                <a:srgbClr val="021F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E7B19F-E6FF-A941-7748-9E7FB8D26961}"/>
              </a:ext>
            </a:extLst>
          </p:cNvPr>
          <p:cNvSpPr txBox="1"/>
          <p:nvPr/>
        </p:nvSpPr>
        <p:spPr>
          <a:xfrm>
            <a:off x="4525786" y="6116792"/>
            <a:ext cx="7280476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2400" i="1" dirty="0">
                <a:solidFill>
                  <a:srgbClr val="CA6100"/>
                </a:solidFill>
              </a:rPr>
              <a:t>Improves trust and reduces support queries</a:t>
            </a:r>
            <a:endParaRPr lang="en-IN" sz="2400" i="1" dirty="0">
              <a:solidFill>
                <a:srgbClr val="CA61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6F8C99-1C21-5AB8-613C-37B4C84ABA64}"/>
              </a:ext>
            </a:extLst>
          </p:cNvPr>
          <p:cNvGrpSpPr>
            <a:grpSpLocks noChangeAspect="1"/>
          </p:cNvGrpSpPr>
          <p:nvPr/>
        </p:nvGrpSpPr>
        <p:grpSpPr>
          <a:xfrm>
            <a:off x="9493824" y="262479"/>
            <a:ext cx="2417277" cy="5125574"/>
            <a:chOff x="3618276" y="1087438"/>
            <a:chExt cx="5270094" cy="11176000"/>
          </a:xfrm>
        </p:grpSpPr>
        <p:pic>
          <p:nvPicPr>
            <p:cNvPr id="3" name="Image" descr="Image">
              <a:extLst>
                <a:ext uri="{FF2B5EF4-FFF2-40B4-BE49-F238E27FC236}">
                  <a16:creationId xmlns:a16="http://schemas.microsoft.com/office/drawing/2014/main" id="{E6044F59-EB00-B098-6208-A02455C81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8276" y="1087438"/>
              <a:ext cx="5270094" cy="11176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" name="Picture Placeholder 10">
              <a:extLst>
                <a:ext uri="{FF2B5EF4-FFF2-40B4-BE49-F238E27FC236}">
                  <a16:creationId xmlns:a16="http://schemas.microsoft.com/office/drawing/2014/main" id="{39BA772B-0DB4-EA2A-BB7A-E0C353E08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105" r="1105"/>
            <a:stretch/>
          </p:blipFill>
          <p:spPr>
            <a:xfrm>
              <a:off x="3808401" y="1269997"/>
              <a:ext cx="4851402" cy="10756900"/>
            </a:xfrm>
            <a:custGeom>
              <a:avLst/>
              <a:gdLst>
                <a:gd name="connsiteX0" fmla="*/ 2425700 w 4851400"/>
                <a:gd name="connsiteY0" fmla="*/ 106075 h 10756901"/>
                <a:gd name="connsiteX1" fmla="*/ 2339902 w 4851400"/>
                <a:gd name="connsiteY1" fmla="*/ 141434 h 10756901"/>
                <a:gd name="connsiteX2" fmla="*/ 2339902 w 4851400"/>
                <a:gd name="connsiteY2" fmla="*/ 311751 h 10756901"/>
                <a:gd name="connsiteX3" fmla="*/ 2511498 w 4851400"/>
                <a:gd name="connsiteY3" fmla="*/ 311751 h 10756901"/>
                <a:gd name="connsiteX4" fmla="*/ 2511498 w 4851400"/>
                <a:gd name="connsiteY4" fmla="*/ 141434 h 10756901"/>
                <a:gd name="connsiteX5" fmla="*/ 2425700 w 4851400"/>
                <a:gd name="connsiteY5" fmla="*/ 106075 h 10756901"/>
                <a:gd name="connsiteX6" fmla="*/ 449204 w 4851400"/>
                <a:gd name="connsiteY6" fmla="*/ 0 h 10756901"/>
                <a:gd name="connsiteX7" fmla="*/ 4402646 w 4851400"/>
                <a:gd name="connsiteY7" fmla="*/ 0 h 10756901"/>
                <a:gd name="connsiteX8" fmla="*/ 4851400 w 4851400"/>
                <a:gd name="connsiteY8" fmla="*/ 448205 h 10756901"/>
                <a:gd name="connsiteX9" fmla="*/ 4851400 w 4851400"/>
                <a:gd name="connsiteY9" fmla="*/ 10308199 h 10756901"/>
                <a:gd name="connsiteX10" fmla="*/ 4402646 w 4851400"/>
                <a:gd name="connsiteY10" fmla="*/ 10756901 h 10756901"/>
                <a:gd name="connsiteX11" fmla="*/ 449204 w 4851400"/>
                <a:gd name="connsiteY11" fmla="*/ 10756901 h 10756901"/>
                <a:gd name="connsiteX12" fmla="*/ 0 w 4851400"/>
                <a:gd name="connsiteY12" fmla="*/ 10308199 h 10756901"/>
                <a:gd name="connsiteX13" fmla="*/ 0 w 4851400"/>
                <a:gd name="connsiteY13" fmla="*/ 448205 h 10756901"/>
                <a:gd name="connsiteX14" fmla="*/ 449204 w 4851400"/>
                <a:gd name="connsiteY14" fmla="*/ 0 h 1075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1400" h="10756901">
                  <a:moveTo>
                    <a:pt x="2425700" y="106075"/>
                  </a:moveTo>
                  <a:cubicBezTo>
                    <a:pt x="2394706" y="106075"/>
                    <a:pt x="2363710" y="117529"/>
                    <a:pt x="2339902" y="141434"/>
                  </a:cubicBezTo>
                  <a:cubicBezTo>
                    <a:pt x="2292512" y="188246"/>
                    <a:pt x="2292512" y="264939"/>
                    <a:pt x="2339902" y="311751"/>
                  </a:cubicBezTo>
                  <a:cubicBezTo>
                    <a:pt x="2387294" y="359062"/>
                    <a:pt x="2464108" y="359062"/>
                    <a:pt x="2511498" y="311751"/>
                  </a:cubicBezTo>
                  <a:cubicBezTo>
                    <a:pt x="2558890" y="264939"/>
                    <a:pt x="2558890" y="188246"/>
                    <a:pt x="2511498" y="141434"/>
                  </a:cubicBezTo>
                  <a:cubicBezTo>
                    <a:pt x="2487690" y="117529"/>
                    <a:pt x="2456696" y="106075"/>
                    <a:pt x="2425700" y="106075"/>
                  </a:cubicBezTo>
                  <a:close/>
                  <a:moveTo>
                    <a:pt x="449204" y="0"/>
                  </a:moveTo>
                  <a:lnTo>
                    <a:pt x="4402646" y="0"/>
                  </a:lnTo>
                  <a:cubicBezTo>
                    <a:pt x="4650608" y="0"/>
                    <a:pt x="4851400" y="200696"/>
                    <a:pt x="4851400" y="448205"/>
                  </a:cubicBezTo>
                  <a:lnTo>
                    <a:pt x="4851400" y="10308199"/>
                  </a:lnTo>
                  <a:cubicBezTo>
                    <a:pt x="4851400" y="10556205"/>
                    <a:pt x="4650608" y="10756901"/>
                    <a:pt x="4402646" y="10756901"/>
                  </a:cubicBezTo>
                  <a:lnTo>
                    <a:pt x="449204" y="10756901"/>
                  </a:lnTo>
                  <a:cubicBezTo>
                    <a:pt x="201243" y="10756901"/>
                    <a:pt x="0" y="10556205"/>
                    <a:pt x="0" y="10308199"/>
                  </a:cubicBezTo>
                  <a:lnTo>
                    <a:pt x="0" y="448205"/>
                  </a:lnTo>
                  <a:cubicBezTo>
                    <a:pt x="0" y="200696"/>
                    <a:pt x="201243" y="0"/>
                    <a:pt x="449204" y="0"/>
                  </a:cubicBezTo>
                  <a:close/>
                </a:path>
              </a:pathLst>
            </a:custGeom>
          </p:spPr>
        </p:pic>
      </p:grpSp>
      <p:pic>
        <p:nvPicPr>
          <p:cNvPr id="5" name="Picture Placeholder 10">
            <a:extLst>
              <a:ext uri="{FF2B5EF4-FFF2-40B4-BE49-F238E27FC236}">
                <a16:creationId xmlns:a16="http://schemas.microsoft.com/office/drawing/2014/main" id="{6F7689BD-A207-DDF2-7172-63241055F20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05" r="1105"/>
          <a:stretch/>
        </p:blipFill>
        <p:spPr>
          <a:xfrm>
            <a:off x="7476953" y="966441"/>
            <a:ext cx="2225232" cy="4933365"/>
          </a:xfrm>
          <a:custGeom>
            <a:avLst/>
            <a:gdLst>
              <a:gd name="connsiteX0" fmla="*/ 2425700 w 4851400"/>
              <a:gd name="connsiteY0" fmla="*/ 106075 h 10756901"/>
              <a:gd name="connsiteX1" fmla="*/ 2339902 w 4851400"/>
              <a:gd name="connsiteY1" fmla="*/ 141434 h 10756901"/>
              <a:gd name="connsiteX2" fmla="*/ 2339902 w 4851400"/>
              <a:gd name="connsiteY2" fmla="*/ 311751 h 10756901"/>
              <a:gd name="connsiteX3" fmla="*/ 2511498 w 4851400"/>
              <a:gd name="connsiteY3" fmla="*/ 311751 h 10756901"/>
              <a:gd name="connsiteX4" fmla="*/ 2511498 w 4851400"/>
              <a:gd name="connsiteY4" fmla="*/ 141434 h 10756901"/>
              <a:gd name="connsiteX5" fmla="*/ 2425700 w 4851400"/>
              <a:gd name="connsiteY5" fmla="*/ 106075 h 10756901"/>
              <a:gd name="connsiteX6" fmla="*/ 449204 w 4851400"/>
              <a:gd name="connsiteY6" fmla="*/ 0 h 10756901"/>
              <a:gd name="connsiteX7" fmla="*/ 4402646 w 4851400"/>
              <a:gd name="connsiteY7" fmla="*/ 0 h 10756901"/>
              <a:gd name="connsiteX8" fmla="*/ 4851400 w 4851400"/>
              <a:gd name="connsiteY8" fmla="*/ 448205 h 10756901"/>
              <a:gd name="connsiteX9" fmla="*/ 4851400 w 4851400"/>
              <a:gd name="connsiteY9" fmla="*/ 10308199 h 10756901"/>
              <a:gd name="connsiteX10" fmla="*/ 4402646 w 4851400"/>
              <a:gd name="connsiteY10" fmla="*/ 10756901 h 10756901"/>
              <a:gd name="connsiteX11" fmla="*/ 449204 w 4851400"/>
              <a:gd name="connsiteY11" fmla="*/ 10756901 h 10756901"/>
              <a:gd name="connsiteX12" fmla="*/ 0 w 4851400"/>
              <a:gd name="connsiteY12" fmla="*/ 10308199 h 10756901"/>
              <a:gd name="connsiteX13" fmla="*/ 0 w 4851400"/>
              <a:gd name="connsiteY13" fmla="*/ 448205 h 10756901"/>
              <a:gd name="connsiteX14" fmla="*/ 449204 w 4851400"/>
              <a:gd name="connsiteY14" fmla="*/ 0 h 1075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51400" h="10756901">
                <a:moveTo>
                  <a:pt x="2425700" y="106075"/>
                </a:moveTo>
                <a:cubicBezTo>
                  <a:pt x="2394706" y="106075"/>
                  <a:pt x="2363710" y="117529"/>
                  <a:pt x="2339902" y="141434"/>
                </a:cubicBezTo>
                <a:cubicBezTo>
                  <a:pt x="2292512" y="188246"/>
                  <a:pt x="2292512" y="264939"/>
                  <a:pt x="2339902" y="311751"/>
                </a:cubicBezTo>
                <a:cubicBezTo>
                  <a:pt x="2387294" y="359062"/>
                  <a:pt x="2464108" y="359062"/>
                  <a:pt x="2511498" y="311751"/>
                </a:cubicBezTo>
                <a:cubicBezTo>
                  <a:pt x="2558890" y="264939"/>
                  <a:pt x="2558890" y="188246"/>
                  <a:pt x="2511498" y="141434"/>
                </a:cubicBezTo>
                <a:cubicBezTo>
                  <a:pt x="2487690" y="117529"/>
                  <a:pt x="2456696" y="106075"/>
                  <a:pt x="2425700" y="106075"/>
                </a:cubicBezTo>
                <a:close/>
                <a:moveTo>
                  <a:pt x="449204" y="0"/>
                </a:moveTo>
                <a:lnTo>
                  <a:pt x="4402646" y="0"/>
                </a:lnTo>
                <a:cubicBezTo>
                  <a:pt x="4650608" y="0"/>
                  <a:pt x="4851400" y="200696"/>
                  <a:pt x="4851400" y="448205"/>
                </a:cubicBezTo>
                <a:lnTo>
                  <a:pt x="4851400" y="10308199"/>
                </a:lnTo>
                <a:cubicBezTo>
                  <a:pt x="4851400" y="10556205"/>
                  <a:pt x="4650608" y="10756901"/>
                  <a:pt x="4402646" y="10756901"/>
                </a:cubicBezTo>
                <a:lnTo>
                  <a:pt x="449204" y="10756901"/>
                </a:lnTo>
                <a:cubicBezTo>
                  <a:pt x="201243" y="10756901"/>
                  <a:pt x="0" y="10556205"/>
                  <a:pt x="0" y="10308199"/>
                </a:cubicBezTo>
                <a:lnTo>
                  <a:pt x="0" y="448205"/>
                </a:lnTo>
                <a:cubicBezTo>
                  <a:pt x="0" y="200696"/>
                  <a:pt x="201243" y="0"/>
                  <a:pt x="44920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93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3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C054252-79E8-FB45-CA08-8693454504FE}"/>
              </a:ext>
            </a:extLst>
          </p:cNvPr>
          <p:cNvSpPr txBox="1"/>
          <p:nvPr/>
        </p:nvSpPr>
        <p:spPr>
          <a:xfrm>
            <a:off x="1030490" y="309972"/>
            <a:ext cx="881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3053D1"/>
                    </a:gs>
                    <a:gs pos="100000">
                      <a:srgbClr val="436BFB"/>
                    </a:gs>
                  </a:gsLst>
                  <a:lin ang="0" scaled="0"/>
                </a:gradFill>
              </a:rPr>
              <a:t>DASHBOARD OPTIMISATION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535D7-FA1B-3B24-1535-F8CC19468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61" t="10691" r="18973" b="27280"/>
          <a:stretch/>
        </p:blipFill>
        <p:spPr>
          <a:xfrm>
            <a:off x="234826" y="206363"/>
            <a:ext cx="753050" cy="756258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17B8E93-002B-DED6-B96B-E31DE2E0FA91}"/>
              </a:ext>
            </a:extLst>
          </p:cNvPr>
          <p:cNvSpPr/>
          <p:nvPr/>
        </p:nvSpPr>
        <p:spPr>
          <a:xfrm>
            <a:off x="95003" y="106877"/>
            <a:ext cx="11994078" cy="6647213"/>
          </a:xfrm>
          <a:prstGeom prst="roundRect">
            <a:avLst>
              <a:gd name="adj" fmla="val 3509"/>
            </a:avLst>
          </a:prstGeom>
          <a:noFill/>
          <a:ln w="25400" cmpd="sng">
            <a:solidFill>
              <a:schemeClr val="accent1">
                <a:lumMod val="40000"/>
                <a:lumOff val="60000"/>
              </a:schemeClr>
            </a:solidFill>
          </a:ln>
          <a:effectLst>
            <a:glow rad="395651">
              <a:schemeClr val="accent5">
                <a:satMod val="175000"/>
                <a:alpha val="18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0D26EB-9505-D4E4-F37F-611AFCFB9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04" y="6121752"/>
            <a:ext cx="1202098" cy="4262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97B6BEF-CF9A-A5A6-B7EC-5702055CF2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1296007"/>
            <a:ext cx="426275" cy="42627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97FF5F4-0820-203D-180E-F29558877987}"/>
              </a:ext>
            </a:extLst>
          </p:cNvPr>
          <p:cNvSpPr txBox="1"/>
          <p:nvPr/>
        </p:nvSpPr>
        <p:spPr>
          <a:xfrm>
            <a:off x="1643843" y="1203708"/>
            <a:ext cx="9385517" cy="9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Improved Sales Overview</a:t>
            </a:r>
            <a:b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Clear visibility of earnings vs refunds</a:t>
            </a:r>
            <a:endParaRPr lang="en-IN" sz="2400" dirty="0">
              <a:solidFill>
                <a:srgbClr val="021F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A300478-BF47-6B81-84A0-AB1137001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2163" y="246759"/>
            <a:ext cx="1444304" cy="404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986FFA-DB6B-5D62-EEB6-305311D92C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2441906"/>
            <a:ext cx="426275" cy="426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88AA75-1801-EEAA-34C9-74311F2CE14B}"/>
              </a:ext>
            </a:extLst>
          </p:cNvPr>
          <p:cNvSpPr txBox="1"/>
          <p:nvPr/>
        </p:nvSpPr>
        <p:spPr>
          <a:xfrm>
            <a:off x="1643843" y="2349607"/>
            <a:ext cx="9385517" cy="9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Optimised Chart Performance</a:t>
            </a:r>
            <a:br>
              <a:rPr lang="en-IN" sz="24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Faster loading and smoother interactions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62BB5-BE17-92E4-191E-21C3F54560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3650882"/>
            <a:ext cx="426275" cy="426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60BA39-FEF6-38AD-A0BB-95295FA0D181}"/>
              </a:ext>
            </a:extLst>
          </p:cNvPr>
          <p:cNvSpPr txBox="1"/>
          <p:nvPr/>
        </p:nvSpPr>
        <p:spPr>
          <a:xfrm>
            <a:off x="1643844" y="3558583"/>
            <a:ext cx="5451437" cy="1412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Better Insights</a:t>
            </a:r>
            <a:br>
              <a:rPr lang="en-IN" sz="24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Helps merchants quickly understand daily performance</a:t>
            </a:r>
            <a:endParaRPr lang="en-IN" sz="2400" dirty="0">
              <a:solidFill>
                <a:srgbClr val="021F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E7B19F-E6FF-A941-7748-9E7FB8D26961}"/>
              </a:ext>
            </a:extLst>
          </p:cNvPr>
          <p:cNvSpPr txBox="1"/>
          <p:nvPr/>
        </p:nvSpPr>
        <p:spPr>
          <a:xfrm>
            <a:off x="4510242" y="6088829"/>
            <a:ext cx="7280476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2400" i="1" dirty="0">
                <a:solidFill>
                  <a:srgbClr val="CA6100"/>
                </a:solidFill>
              </a:rPr>
              <a:t>Data-driven decision making made simple</a:t>
            </a:r>
            <a:endParaRPr lang="en-IN" sz="2400" i="1" dirty="0">
              <a:solidFill>
                <a:srgbClr val="CA61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C27A0D-0B84-B966-B247-D25354029230}"/>
              </a:ext>
            </a:extLst>
          </p:cNvPr>
          <p:cNvGrpSpPr>
            <a:grpSpLocks noChangeAspect="1"/>
          </p:cNvGrpSpPr>
          <p:nvPr/>
        </p:nvGrpSpPr>
        <p:grpSpPr>
          <a:xfrm>
            <a:off x="9493824" y="262479"/>
            <a:ext cx="2417277" cy="5125574"/>
            <a:chOff x="3618276" y="1087438"/>
            <a:chExt cx="5270094" cy="11176000"/>
          </a:xfrm>
        </p:grpSpPr>
        <p:pic>
          <p:nvPicPr>
            <p:cNvPr id="3" name="Image" descr="Image">
              <a:extLst>
                <a:ext uri="{FF2B5EF4-FFF2-40B4-BE49-F238E27FC236}">
                  <a16:creationId xmlns:a16="http://schemas.microsoft.com/office/drawing/2014/main" id="{565F494A-4FAD-EF2B-6C6A-DDED3F014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8276" y="1087438"/>
              <a:ext cx="5270094" cy="11176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" name="Picture Placeholder 10">
              <a:extLst>
                <a:ext uri="{FF2B5EF4-FFF2-40B4-BE49-F238E27FC236}">
                  <a16:creationId xmlns:a16="http://schemas.microsoft.com/office/drawing/2014/main" id="{3438B8C2-9D04-2233-2381-68DF31682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105" r="1105"/>
            <a:stretch/>
          </p:blipFill>
          <p:spPr>
            <a:xfrm>
              <a:off x="3808401" y="1269997"/>
              <a:ext cx="4851402" cy="10756900"/>
            </a:xfrm>
            <a:custGeom>
              <a:avLst/>
              <a:gdLst>
                <a:gd name="connsiteX0" fmla="*/ 2425700 w 4851400"/>
                <a:gd name="connsiteY0" fmla="*/ 106075 h 10756901"/>
                <a:gd name="connsiteX1" fmla="*/ 2339902 w 4851400"/>
                <a:gd name="connsiteY1" fmla="*/ 141434 h 10756901"/>
                <a:gd name="connsiteX2" fmla="*/ 2339902 w 4851400"/>
                <a:gd name="connsiteY2" fmla="*/ 311751 h 10756901"/>
                <a:gd name="connsiteX3" fmla="*/ 2511498 w 4851400"/>
                <a:gd name="connsiteY3" fmla="*/ 311751 h 10756901"/>
                <a:gd name="connsiteX4" fmla="*/ 2511498 w 4851400"/>
                <a:gd name="connsiteY4" fmla="*/ 141434 h 10756901"/>
                <a:gd name="connsiteX5" fmla="*/ 2425700 w 4851400"/>
                <a:gd name="connsiteY5" fmla="*/ 106075 h 10756901"/>
                <a:gd name="connsiteX6" fmla="*/ 449204 w 4851400"/>
                <a:gd name="connsiteY6" fmla="*/ 0 h 10756901"/>
                <a:gd name="connsiteX7" fmla="*/ 4402646 w 4851400"/>
                <a:gd name="connsiteY7" fmla="*/ 0 h 10756901"/>
                <a:gd name="connsiteX8" fmla="*/ 4851400 w 4851400"/>
                <a:gd name="connsiteY8" fmla="*/ 448205 h 10756901"/>
                <a:gd name="connsiteX9" fmla="*/ 4851400 w 4851400"/>
                <a:gd name="connsiteY9" fmla="*/ 10308199 h 10756901"/>
                <a:gd name="connsiteX10" fmla="*/ 4402646 w 4851400"/>
                <a:gd name="connsiteY10" fmla="*/ 10756901 h 10756901"/>
                <a:gd name="connsiteX11" fmla="*/ 449204 w 4851400"/>
                <a:gd name="connsiteY11" fmla="*/ 10756901 h 10756901"/>
                <a:gd name="connsiteX12" fmla="*/ 0 w 4851400"/>
                <a:gd name="connsiteY12" fmla="*/ 10308199 h 10756901"/>
                <a:gd name="connsiteX13" fmla="*/ 0 w 4851400"/>
                <a:gd name="connsiteY13" fmla="*/ 448205 h 10756901"/>
                <a:gd name="connsiteX14" fmla="*/ 449204 w 4851400"/>
                <a:gd name="connsiteY14" fmla="*/ 0 h 1075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1400" h="10756901">
                  <a:moveTo>
                    <a:pt x="2425700" y="106075"/>
                  </a:moveTo>
                  <a:cubicBezTo>
                    <a:pt x="2394706" y="106075"/>
                    <a:pt x="2363710" y="117529"/>
                    <a:pt x="2339902" y="141434"/>
                  </a:cubicBezTo>
                  <a:cubicBezTo>
                    <a:pt x="2292512" y="188246"/>
                    <a:pt x="2292512" y="264939"/>
                    <a:pt x="2339902" y="311751"/>
                  </a:cubicBezTo>
                  <a:cubicBezTo>
                    <a:pt x="2387294" y="359062"/>
                    <a:pt x="2464108" y="359062"/>
                    <a:pt x="2511498" y="311751"/>
                  </a:cubicBezTo>
                  <a:cubicBezTo>
                    <a:pt x="2558890" y="264939"/>
                    <a:pt x="2558890" y="188246"/>
                    <a:pt x="2511498" y="141434"/>
                  </a:cubicBezTo>
                  <a:cubicBezTo>
                    <a:pt x="2487690" y="117529"/>
                    <a:pt x="2456696" y="106075"/>
                    <a:pt x="2425700" y="106075"/>
                  </a:cubicBezTo>
                  <a:close/>
                  <a:moveTo>
                    <a:pt x="449204" y="0"/>
                  </a:moveTo>
                  <a:lnTo>
                    <a:pt x="4402646" y="0"/>
                  </a:lnTo>
                  <a:cubicBezTo>
                    <a:pt x="4650608" y="0"/>
                    <a:pt x="4851400" y="200696"/>
                    <a:pt x="4851400" y="448205"/>
                  </a:cubicBezTo>
                  <a:lnTo>
                    <a:pt x="4851400" y="10308199"/>
                  </a:lnTo>
                  <a:cubicBezTo>
                    <a:pt x="4851400" y="10556205"/>
                    <a:pt x="4650608" y="10756901"/>
                    <a:pt x="4402646" y="10756901"/>
                  </a:cubicBezTo>
                  <a:lnTo>
                    <a:pt x="449204" y="10756901"/>
                  </a:lnTo>
                  <a:cubicBezTo>
                    <a:pt x="201243" y="10756901"/>
                    <a:pt x="0" y="10556205"/>
                    <a:pt x="0" y="10308199"/>
                  </a:cubicBezTo>
                  <a:lnTo>
                    <a:pt x="0" y="448205"/>
                  </a:lnTo>
                  <a:cubicBezTo>
                    <a:pt x="0" y="200696"/>
                    <a:pt x="201243" y="0"/>
                    <a:pt x="449204" y="0"/>
                  </a:cubicBezTo>
                  <a:close/>
                </a:path>
              </a:pathLst>
            </a:custGeom>
          </p:spPr>
        </p:pic>
      </p:grpSp>
      <p:pic>
        <p:nvPicPr>
          <p:cNvPr id="5" name="Picture Placeholder 10">
            <a:extLst>
              <a:ext uri="{FF2B5EF4-FFF2-40B4-BE49-F238E27FC236}">
                <a16:creationId xmlns:a16="http://schemas.microsoft.com/office/drawing/2014/main" id="{E4E5144A-31B7-AF5D-2FB7-903400806F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05" r="1105"/>
          <a:stretch/>
        </p:blipFill>
        <p:spPr>
          <a:xfrm>
            <a:off x="7476953" y="966441"/>
            <a:ext cx="2225232" cy="4933365"/>
          </a:xfrm>
          <a:custGeom>
            <a:avLst/>
            <a:gdLst>
              <a:gd name="connsiteX0" fmla="*/ 2425700 w 4851400"/>
              <a:gd name="connsiteY0" fmla="*/ 106075 h 10756901"/>
              <a:gd name="connsiteX1" fmla="*/ 2339902 w 4851400"/>
              <a:gd name="connsiteY1" fmla="*/ 141434 h 10756901"/>
              <a:gd name="connsiteX2" fmla="*/ 2339902 w 4851400"/>
              <a:gd name="connsiteY2" fmla="*/ 311751 h 10756901"/>
              <a:gd name="connsiteX3" fmla="*/ 2511498 w 4851400"/>
              <a:gd name="connsiteY3" fmla="*/ 311751 h 10756901"/>
              <a:gd name="connsiteX4" fmla="*/ 2511498 w 4851400"/>
              <a:gd name="connsiteY4" fmla="*/ 141434 h 10756901"/>
              <a:gd name="connsiteX5" fmla="*/ 2425700 w 4851400"/>
              <a:gd name="connsiteY5" fmla="*/ 106075 h 10756901"/>
              <a:gd name="connsiteX6" fmla="*/ 449204 w 4851400"/>
              <a:gd name="connsiteY6" fmla="*/ 0 h 10756901"/>
              <a:gd name="connsiteX7" fmla="*/ 4402646 w 4851400"/>
              <a:gd name="connsiteY7" fmla="*/ 0 h 10756901"/>
              <a:gd name="connsiteX8" fmla="*/ 4851400 w 4851400"/>
              <a:gd name="connsiteY8" fmla="*/ 448205 h 10756901"/>
              <a:gd name="connsiteX9" fmla="*/ 4851400 w 4851400"/>
              <a:gd name="connsiteY9" fmla="*/ 10308199 h 10756901"/>
              <a:gd name="connsiteX10" fmla="*/ 4402646 w 4851400"/>
              <a:gd name="connsiteY10" fmla="*/ 10756901 h 10756901"/>
              <a:gd name="connsiteX11" fmla="*/ 449204 w 4851400"/>
              <a:gd name="connsiteY11" fmla="*/ 10756901 h 10756901"/>
              <a:gd name="connsiteX12" fmla="*/ 0 w 4851400"/>
              <a:gd name="connsiteY12" fmla="*/ 10308199 h 10756901"/>
              <a:gd name="connsiteX13" fmla="*/ 0 w 4851400"/>
              <a:gd name="connsiteY13" fmla="*/ 448205 h 10756901"/>
              <a:gd name="connsiteX14" fmla="*/ 449204 w 4851400"/>
              <a:gd name="connsiteY14" fmla="*/ 0 h 1075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51400" h="10756901">
                <a:moveTo>
                  <a:pt x="2425700" y="106075"/>
                </a:moveTo>
                <a:cubicBezTo>
                  <a:pt x="2394706" y="106075"/>
                  <a:pt x="2363710" y="117529"/>
                  <a:pt x="2339902" y="141434"/>
                </a:cubicBezTo>
                <a:cubicBezTo>
                  <a:pt x="2292512" y="188246"/>
                  <a:pt x="2292512" y="264939"/>
                  <a:pt x="2339902" y="311751"/>
                </a:cubicBezTo>
                <a:cubicBezTo>
                  <a:pt x="2387294" y="359062"/>
                  <a:pt x="2464108" y="359062"/>
                  <a:pt x="2511498" y="311751"/>
                </a:cubicBezTo>
                <a:cubicBezTo>
                  <a:pt x="2558890" y="264939"/>
                  <a:pt x="2558890" y="188246"/>
                  <a:pt x="2511498" y="141434"/>
                </a:cubicBezTo>
                <a:cubicBezTo>
                  <a:pt x="2487690" y="117529"/>
                  <a:pt x="2456696" y="106075"/>
                  <a:pt x="2425700" y="106075"/>
                </a:cubicBezTo>
                <a:close/>
                <a:moveTo>
                  <a:pt x="449204" y="0"/>
                </a:moveTo>
                <a:lnTo>
                  <a:pt x="4402646" y="0"/>
                </a:lnTo>
                <a:cubicBezTo>
                  <a:pt x="4650608" y="0"/>
                  <a:pt x="4851400" y="200696"/>
                  <a:pt x="4851400" y="448205"/>
                </a:cubicBezTo>
                <a:lnTo>
                  <a:pt x="4851400" y="10308199"/>
                </a:lnTo>
                <a:cubicBezTo>
                  <a:pt x="4851400" y="10556205"/>
                  <a:pt x="4650608" y="10756901"/>
                  <a:pt x="4402646" y="10756901"/>
                </a:cubicBezTo>
                <a:lnTo>
                  <a:pt x="449204" y="10756901"/>
                </a:lnTo>
                <a:cubicBezTo>
                  <a:pt x="201243" y="10756901"/>
                  <a:pt x="0" y="10556205"/>
                  <a:pt x="0" y="10308199"/>
                </a:cubicBezTo>
                <a:lnTo>
                  <a:pt x="0" y="448205"/>
                </a:lnTo>
                <a:cubicBezTo>
                  <a:pt x="0" y="200696"/>
                  <a:pt x="201243" y="0"/>
                  <a:pt x="44920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99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3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C054252-79E8-FB45-CA08-8693454504FE}"/>
              </a:ext>
            </a:extLst>
          </p:cNvPr>
          <p:cNvSpPr txBox="1"/>
          <p:nvPr/>
        </p:nvSpPr>
        <p:spPr>
          <a:xfrm>
            <a:off x="1030490" y="309972"/>
            <a:ext cx="881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3053D1"/>
                    </a:gs>
                    <a:gs pos="100000">
                      <a:srgbClr val="436BFB"/>
                    </a:gs>
                  </a:gsLst>
                  <a:lin ang="0" scaled="0"/>
                </a:gradFill>
              </a:rPr>
              <a:t>CATALOG PRODUCT MANAGEMENT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535D7-FA1B-3B24-1535-F8CC19468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61" t="10691" r="18973" b="27280"/>
          <a:stretch/>
        </p:blipFill>
        <p:spPr>
          <a:xfrm>
            <a:off x="234826" y="206363"/>
            <a:ext cx="753050" cy="756258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17B8E93-002B-DED6-B96B-E31DE2E0FA91}"/>
              </a:ext>
            </a:extLst>
          </p:cNvPr>
          <p:cNvSpPr/>
          <p:nvPr/>
        </p:nvSpPr>
        <p:spPr>
          <a:xfrm>
            <a:off x="95003" y="106877"/>
            <a:ext cx="11994078" cy="6647213"/>
          </a:xfrm>
          <a:prstGeom prst="roundRect">
            <a:avLst>
              <a:gd name="adj" fmla="val 3509"/>
            </a:avLst>
          </a:prstGeom>
          <a:noFill/>
          <a:ln w="25400" cmpd="sng">
            <a:solidFill>
              <a:schemeClr val="accent1">
                <a:lumMod val="40000"/>
                <a:lumOff val="60000"/>
              </a:schemeClr>
            </a:solidFill>
          </a:ln>
          <a:effectLst>
            <a:glow rad="395651">
              <a:schemeClr val="accent5">
                <a:satMod val="175000"/>
                <a:alpha val="18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0D26EB-9505-D4E4-F37F-611AFCFB9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04" y="6121752"/>
            <a:ext cx="1202098" cy="4262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97B6BEF-CF9A-A5A6-B7EC-5702055CF2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1296007"/>
            <a:ext cx="426275" cy="42627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97FF5F4-0820-203D-180E-F29558877987}"/>
              </a:ext>
            </a:extLst>
          </p:cNvPr>
          <p:cNvSpPr txBox="1"/>
          <p:nvPr/>
        </p:nvSpPr>
        <p:spPr>
          <a:xfrm>
            <a:off x="1643843" y="1203708"/>
            <a:ext cx="9385517" cy="1412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Create &amp; Manage Products from App</a:t>
            </a:r>
            <a:b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Add / Edit items directly in mobile app</a:t>
            </a:r>
          </a:p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2400" dirty="0"/>
              <a:t>• Upload Item Photo from app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A300478-BF47-6B81-84A0-AB1137001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2163" y="246759"/>
            <a:ext cx="1444304" cy="404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986FFA-DB6B-5D62-EEB6-305311D92C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2847020"/>
            <a:ext cx="426275" cy="426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88AA75-1801-EEAA-34C9-74311F2CE14B}"/>
              </a:ext>
            </a:extLst>
          </p:cNvPr>
          <p:cNvSpPr txBox="1"/>
          <p:nvPr/>
        </p:nvSpPr>
        <p:spPr>
          <a:xfrm>
            <a:off x="1643843" y="2754721"/>
            <a:ext cx="9385517" cy="9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Real-Time Sync with Gateway</a:t>
            </a:r>
            <a:br>
              <a:rPr lang="en-IN" sz="24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Changes reflect instantly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62BB5-BE17-92E4-191E-21C3F54560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4055996"/>
            <a:ext cx="426275" cy="426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60BA39-FEF6-38AD-A0BB-95295FA0D181}"/>
              </a:ext>
            </a:extLst>
          </p:cNvPr>
          <p:cNvSpPr txBox="1"/>
          <p:nvPr/>
        </p:nvSpPr>
        <p:spPr>
          <a:xfrm>
            <a:off x="1643845" y="3963697"/>
            <a:ext cx="5567184" cy="1412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Flexible Usage</a:t>
            </a:r>
            <a:br>
              <a:rPr lang="en-IN" sz="24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Ideal for merchants with dynamic pricing or menus</a:t>
            </a:r>
            <a:endParaRPr lang="en-IN" sz="2400" dirty="0">
              <a:solidFill>
                <a:srgbClr val="021F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E7B19F-E6FF-A941-7748-9E7FB8D26961}"/>
              </a:ext>
            </a:extLst>
          </p:cNvPr>
          <p:cNvSpPr txBox="1"/>
          <p:nvPr/>
        </p:nvSpPr>
        <p:spPr>
          <a:xfrm>
            <a:off x="4525786" y="6112230"/>
            <a:ext cx="7280476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2400" i="1" dirty="0">
                <a:solidFill>
                  <a:srgbClr val="CA6100"/>
                </a:solidFill>
              </a:rPr>
              <a:t>Reduces dependency on back-office systems</a:t>
            </a:r>
            <a:endParaRPr lang="en-IN" sz="2400" i="1" dirty="0">
              <a:solidFill>
                <a:srgbClr val="CA61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505046-4169-7CD4-C2E4-64D50B8DA8C8}"/>
              </a:ext>
            </a:extLst>
          </p:cNvPr>
          <p:cNvGrpSpPr>
            <a:grpSpLocks noChangeAspect="1"/>
          </p:cNvGrpSpPr>
          <p:nvPr/>
        </p:nvGrpSpPr>
        <p:grpSpPr>
          <a:xfrm>
            <a:off x="9493824" y="262479"/>
            <a:ext cx="2417277" cy="5125574"/>
            <a:chOff x="3618276" y="1087438"/>
            <a:chExt cx="5270094" cy="11176000"/>
          </a:xfrm>
        </p:grpSpPr>
        <p:pic>
          <p:nvPicPr>
            <p:cNvPr id="3" name="Image" descr="Image">
              <a:extLst>
                <a:ext uri="{FF2B5EF4-FFF2-40B4-BE49-F238E27FC236}">
                  <a16:creationId xmlns:a16="http://schemas.microsoft.com/office/drawing/2014/main" id="{18163871-5217-5116-774E-7441AA94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8276" y="1087438"/>
              <a:ext cx="5270094" cy="11176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" name="Picture Placeholder 10">
              <a:extLst>
                <a:ext uri="{FF2B5EF4-FFF2-40B4-BE49-F238E27FC236}">
                  <a16:creationId xmlns:a16="http://schemas.microsoft.com/office/drawing/2014/main" id="{56A6BA1B-C191-75C1-6101-04132890E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105" r="1105"/>
            <a:stretch/>
          </p:blipFill>
          <p:spPr>
            <a:xfrm>
              <a:off x="3808401" y="1269997"/>
              <a:ext cx="4851402" cy="10756900"/>
            </a:xfrm>
            <a:custGeom>
              <a:avLst/>
              <a:gdLst>
                <a:gd name="connsiteX0" fmla="*/ 2425700 w 4851400"/>
                <a:gd name="connsiteY0" fmla="*/ 106075 h 10756901"/>
                <a:gd name="connsiteX1" fmla="*/ 2339902 w 4851400"/>
                <a:gd name="connsiteY1" fmla="*/ 141434 h 10756901"/>
                <a:gd name="connsiteX2" fmla="*/ 2339902 w 4851400"/>
                <a:gd name="connsiteY2" fmla="*/ 311751 h 10756901"/>
                <a:gd name="connsiteX3" fmla="*/ 2511498 w 4851400"/>
                <a:gd name="connsiteY3" fmla="*/ 311751 h 10756901"/>
                <a:gd name="connsiteX4" fmla="*/ 2511498 w 4851400"/>
                <a:gd name="connsiteY4" fmla="*/ 141434 h 10756901"/>
                <a:gd name="connsiteX5" fmla="*/ 2425700 w 4851400"/>
                <a:gd name="connsiteY5" fmla="*/ 106075 h 10756901"/>
                <a:gd name="connsiteX6" fmla="*/ 449204 w 4851400"/>
                <a:gd name="connsiteY6" fmla="*/ 0 h 10756901"/>
                <a:gd name="connsiteX7" fmla="*/ 4402646 w 4851400"/>
                <a:gd name="connsiteY7" fmla="*/ 0 h 10756901"/>
                <a:gd name="connsiteX8" fmla="*/ 4851400 w 4851400"/>
                <a:gd name="connsiteY8" fmla="*/ 448205 h 10756901"/>
                <a:gd name="connsiteX9" fmla="*/ 4851400 w 4851400"/>
                <a:gd name="connsiteY9" fmla="*/ 10308199 h 10756901"/>
                <a:gd name="connsiteX10" fmla="*/ 4402646 w 4851400"/>
                <a:gd name="connsiteY10" fmla="*/ 10756901 h 10756901"/>
                <a:gd name="connsiteX11" fmla="*/ 449204 w 4851400"/>
                <a:gd name="connsiteY11" fmla="*/ 10756901 h 10756901"/>
                <a:gd name="connsiteX12" fmla="*/ 0 w 4851400"/>
                <a:gd name="connsiteY12" fmla="*/ 10308199 h 10756901"/>
                <a:gd name="connsiteX13" fmla="*/ 0 w 4851400"/>
                <a:gd name="connsiteY13" fmla="*/ 448205 h 10756901"/>
                <a:gd name="connsiteX14" fmla="*/ 449204 w 4851400"/>
                <a:gd name="connsiteY14" fmla="*/ 0 h 1075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1400" h="10756901">
                  <a:moveTo>
                    <a:pt x="2425700" y="106075"/>
                  </a:moveTo>
                  <a:cubicBezTo>
                    <a:pt x="2394706" y="106075"/>
                    <a:pt x="2363710" y="117529"/>
                    <a:pt x="2339902" y="141434"/>
                  </a:cubicBezTo>
                  <a:cubicBezTo>
                    <a:pt x="2292512" y="188246"/>
                    <a:pt x="2292512" y="264939"/>
                    <a:pt x="2339902" y="311751"/>
                  </a:cubicBezTo>
                  <a:cubicBezTo>
                    <a:pt x="2387294" y="359062"/>
                    <a:pt x="2464108" y="359062"/>
                    <a:pt x="2511498" y="311751"/>
                  </a:cubicBezTo>
                  <a:cubicBezTo>
                    <a:pt x="2558890" y="264939"/>
                    <a:pt x="2558890" y="188246"/>
                    <a:pt x="2511498" y="141434"/>
                  </a:cubicBezTo>
                  <a:cubicBezTo>
                    <a:pt x="2487690" y="117529"/>
                    <a:pt x="2456696" y="106075"/>
                    <a:pt x="2425700" y="106075"/>
                  </a:cubicBezTo>
                  <a:close/>
                  <a:moveTo>
                    <a:pt x="449204" y="0"/>
                  </a:moveTo>
                  <a:lnTo>
                    <a:pt x="4402646" y="0"/>
                  </a:lnTo>
                  <a:cubicBezTo>
                    <a:pt x="4650608" y="0"/>
                    <a:pt x="4851400" y="200696"/>
                    <a:pt x="4851400" y="448205"/>
                  </a:cubicBezTo>
                  <a:lnTo>
                    <a:pt x="4851400" y="10308199"/>
                  </a:lnTo>
                  <a:cubicBezTo>
                    <a:pt x="4851400" y="10556205"/>
                    <a:pt x="4650608" y="10756901"/>
                    <a:pt x="4402646" y="10756901"/>
                  </a:cubicBezTo>
                  <a:lnTo>
                    <a:pt x="449204" y="10756901"/>
                  </a:lnTo>
                  <a:cubicBezTo>
                    <a:pt x="201243" y="10756901"/>
                    <a:pt x="0" y="10556205"/>
                    <a:pt x="0" y="10308199"/>
                  </a:cubicBezTo>
                  <a:lnTo>
                    <a:pt x="0" y="448205"/>
                  </a:lnTo>
                  <a:cubicBezTo>
                    <a:pt x="0" y="200696"/>
                    <a:pt x="201243" y="0"/>
                    <a:pt x="449204" y="0"/>
                  </a:cubicBezTo>
                  <a:close/>
                </a:path>
              </a:pathLst>
            </a:custGeom>
          </p:spPr>
        </p:pic>
      </p:grpSp>
      <p:pic>
        <p:nvPicPr>
          <p:cNvPr id="5" name="Picture Placeholder 10">
            <a:extLst>
              <a:ext uri="{FF2B5EF4-FFF2-40B4-BE49-F238E27FC236}">
                <a16:creationId xmlns:a16="http://schemas.microsoft.com/office/drawing/2014/main" id="{3D747F9A-B2D4-8685-DCA7-0DDA24610A8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05" r="1105"/>
          <a:stretch/>
        </p:blipFill>
        <p:spPr>
          <a:xfrm>
            <a:off x="7476953" y="966441"/>
            <a:ext cx="2225232" cy="4933365"/>
          </a:xfrm>
          <a:custGeom>
            <a:avLst/>
            <a:gdLst>
              <a:gd name="connsiteX0" fmla="*/ 2425700 w 4851400"/>
              <a:gd name="connsiteY0" fmla="*/ 106075 h 10756901"/>
              <a:gd name="connsiteX1" fmla="*/ 2339902 w 4851400"/>
              <a:gd name="connsiteY1" fmla="*/ 141434 h 10756901"/>
              <a:gd name="connsiteX2" fmla="*/ 2339902 w 4851400"/>
              <a:gd name="connsiteY2" fmla="*/ 311751 h 10756901"/>
              <a:gd name="connsiteX3" fmla="*/ 2511498 w 4851400"/>
              <a:gd name="connsiteY3" fmla="*/ 311751 h 10756901"/>
              <a:gd name="connsiteX4" fmla="*/ 2511498 w 4851400"/>
              <a:gd name="connsiteY4" fmla="*/ 141434 h 10756901"/>
              <a:gd name="connsiteX5" fmla="*/ 2425700 w 4851400"/>
              <a:gd name="connsiteY5" fmla="*/ 106075 h 10756901"/>
              <a:gd name="connsiteX6" fmla="*/ 449204 w 4851400"/>
              <a:gd name="connsiteY6" fmla="*/ 0 h 10756901"/>
              <a:gd name="connsiteX7" fmla="*/ 4402646 w 4851400"/>
              <a:gd name="connsiteY7" fmla="*/ 0 h 10756901"/>
              <a:gd name="connsiteX8" fmla="*/ 4851400 w 4851400"/>
              <a:gd name="connsiteY8" fmla="*/ 448205 h 10756901"/>
              <a:gd name="connsiteX9" fmla="*/ 4851400 w 4851400"/>
              <a:gd name="connsiteY9" fmla="*/ 10308199 h 10756901"/>
              <a:gd name="connsiteX10" fmla="*/ 4402646 w 4851400"/>
              <a:gd name="connsiteY10" fmla="*/ 10756901 h 10756901"/>
              <a:gd name="connsiteX11" fmla="*/ 449204 w 4851400"/>
              <a:gd name="connsiteY11" fmla="*/ 10756901 h 10756901"/>
              <a:gd name="connsiteX12" fmla="*/ 0 w 4851400"/>
              <a:gd name="connsiteY12" fmla="*/ 10308199 h 10756901"/>
              <a:gd name="connsiteX13" fmla="*/ 0 w 4851400"/>
              <a:gd name="connsiteY13" fmla="*/ 448205 h 10756901"/>
              <a:gd name="connsiteX14" fmla="*/ 449204 w 4851400"/>
              <a:gd name="connsiteY14" fmla="*/ 0 h 1075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51400" h="10756901">
                <a:moveTo>
                  <a:pt x="2425700" y="106075"/>
                </a:moveTo>
                <a:cubicBezTo>
                  <a:pt x="2394706" y="106075"/>
                  <a:pt x="2363710" y="117529"/>
                  <a:pt x="2339902" y="141434"/>
                </a:cubicBezTo>
                <a:cubicBezTo>
                  <a:pt x="2292512" y="188246"/>
                  <a:pt x="2292512" y="264939"/>
                  <a:pt x="2339902" y="311751"/>
                </a:cubicBezTo>
                <a:cubicBezTo>
                  <a:pt x="2387294" y="359062"/>
                  <a:pt x="2464108" y="359062"/>
                  <a:pt x="2511498" y="311751"/>
                </a:cubicBezTo>
                <a:cubicBezTo>
                  <a:pt x="2558890" y="264939"/>
                  <a:pt x="2558890" y="188246"/>
                  <a:pt x="2511498" y="141434"/>
                </a:cubicBezTo>
                <a:cubicBezTo>
                  <a:pt x="2487690" y="117529"/>
                  <a:pt x="2456696" y="106075"/>
                  <a:pt x="2425700" y="106075"/>
                </a:cubicBezTo>
                <a:close/>
                <a:moveTo>
                  <a:pt x="449204" y="0"/>
                </a:moveTo>
                <a:lnTo>
                  <a:pt x="4402646" y="0"/>
                </a:lnTo>
                <a:cubicBezTo>
                  <a:pt x="4650608" y="0"/>
                  <a:pt x="4851400" y="200696"/>
                  <a:pt x="4851400" y="448205"/>
                </a:cubicBezTo>
                <a:lnTo>
                  <a:pt x="4851400" y="10308199"/>
                </a:lnTo>
                <a:cubicBezTo>
                  <a:pt x="4851400" y="10556205"/>
                  <a:pt x="4650608" y="10756901"/>
                  <a:pt x="4402646" y="10756901"/>
                </a:cubicBezTo>
                <a:lnTo>
                  <a:pt x="449204" y="10756901"/>
                </a:lnTo>
                <a:cubicBezTo>
                  <a:pt x="201243" y="10756901"/>
                  <a:pt x="0" y="10556205"/>
                  <a:pt x="0" y="10308199"/>
                </a:cubicBezTo>
                <a:lnTo>
                  <a:pt x="0" y="448205"/>
                </a:lnTo>
                <a:cubicBezTo>
                  <a:pt x="0" y="200696"/>
                  <a:pt x="201243" y="0"/>
                  <a:pt x="44920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59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3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C054252-79E8-FB45-CA08-8693454504FE}"/>
              </a:ext>
            </a:extLst>
          </p:cNvPr>
          <p:cNvSpPr txBox="1"/>
          <p:nvPr/>
        </p:nvSpPr>
        <p:spPr>
          <a:xfrm>
            <a:off x="1030490" y="309972"/>
            <a:ext cx="881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3053D1"/>
                    </a:gs>
                    <a:gs pos="100000">
                      <a:srgbClr val="436BFB"/>
                    </a:gs>
                  </a:gsLst>
                  <a:lin ang="0" scaled="0"/>
                </a:gradFill>
              </a:rPr>
              <a:t>SEARCH &amp; QUERY SCREEN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535D7-FA1B-3B24-1535-F8CC19468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61" t="10691" r="18973" b="27280"/>
          <a:stretch/>
        </p:blipFill>
        <p:spPr>
          <a:xfrm>
            <a:off x="234826" y="206363"/>
            <a:ext cx="753050" cy="756258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17B8E93-002B-DED6-B96B-E31DE2E0FA91}"/>
              </a:ext>
            </a:extLst>
          </p:cNvPr>
          <p:cNvSpPr/>
          <p:nvPr/>
        </p:nvSpPr>
        <p:spPr>
          <a:xfrm>
            <a:off x="95003" y="106877"/>
            <a:ext cx="11994078" cy="6647213"/>
          </a:xfrm>
          <a:prstGeom prst="roundRect">
            <a:avLst>
              <a:gd name="adj" fmla="val 3509"/>
            </a:avLst>
          </a:prstGeom>
          <a:noFill/>
          <a:ln w="25400" cmpd="sng">
            <a:solidFill>
              <a:schemeClr val="accent1">
                <a:lumMod val="40000"/>
                <a:lumOff val="60000"/>
              </a:schemeClr>
            </a:solidFill>
          </a:ln>
          <a:effectLst>
            <a:glow rad="395651">
              <a:schemeClr val="accent5">
                <a:satMod val="175000"/>
                <a:alpha val="18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0D26EB-9505-D4E4-F37F-611AFCFB9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04" y="6121752"/>
            <a:ext cx="1202098" cy="4262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97B6BEF-CF9A-A5A6-B7EC-5702055CF2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8757" y="1352279"/>
            <a:ext cx="426275" cy="42627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97FF5F4-0820-203D-180E-F29558877987}"/>
              </a:ext>
            </a:extLst>
          </p:cNvPr>
          <p:cNvSpPr txBox="1"/>
          <p:nvPr/>
        </p:nvSpPr>
        <p:spPr>
          <a:xfrm>
            <a:off x="1320286" y="1259980"/>
            <a:ext cx="5912765" cy="9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Advanced Transaction Search</a:t>
            </a:r>
            <a:b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Search by date, amount, reference, or status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A300478-BF47-6B81-84A0-AB1137001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2163" y="246759"/>
            <a:ext cx="1444304" cy="404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986FFA-DB6B-5D62-EEB6-305311D92C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8757" y="2613924"/>
            <a:ext cx="426275" cy="426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88AA75-1801-EEAA-34C9-74311F2CE14B}"/>
              </a:ext>
            </a:extLst>
          </p:cNvPr>
          <p:cNvSpPr txBox="1"/>
          <p:nvPr/>
        </p:nvSpPr>
        <p:spPr>
          <a:xfrm>
            <a:off x="1320286" y="2521625"/>
            <a:ext cx="5671357" cy="9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Quick Access to Records</a:t>
            </a:r>
            <a:br>
              <a:rPr lang="en-IN" sz="24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Faster troubleshooting and tracking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62BB5-BE17-92E4-191E-21C3F54560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8757" y="3880773"/>
            <a:ext cx="426275" cy="426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60BA39-FEF6-38AD-A0BB-95295FA0D181}"/>
              </a:ext>
            </a:extLst>
          </p:cNvPr>
          <p:cNvSpPr txBox="1"/>
          <p:nvPr/>
        </p:nvSpPr>
        <p:spPr>
          <a:xfrm>
            <a:off x="1320288" y="3788474"/>
            <a:ext cx="5567184" cy="9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Improved Navigation</a:t>
            </a:r>
            <a:br>
              <a:rPr lang="en-IN" sz="24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Designed for operational efficiency</a:t>
            </a:r>
            <a:endParaRPr lang="en-IN" sz="2400" dirty="0">
              <a:solidFill>
                <a:srgbClr val="021F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E7B19F-E6FF-A941-7748-9E7FB8D26961}"/>
              </a:ext>
            </a:extLst>
          </p:cNvPr>
          <p:cNvSpPr txBox="1"/>
          <p:nvPr/>
        </p:nvSpPr>
        <p:spPr>
          <a:xfrm>
            <a:off x="4525786" y="6103399"/>
            <a:ext cx="7280476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2400" i="1" dirty="0">
                <a:solidFill>
                  <a:srgbClr val="CA6100"/>
                </a:solidFill>
              </a:rPr>
              <a:t>Saves time for merchants and support teams</a:t>
            </a:r>
            <a:endParaRPr lang="en-IN" sz="2400" i="1" dirty="0">
              <a:solidFill>
                <a:srgbClr val="CA61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306C9E-871F-FA1F-E4B0-D730597EE4D1}"/>
              </a:ext>
            </a:extLst>
          </p:cNvPr>
          <p:cNvGrpSpPr>
            <a:grpSpLocks noChangeAspect="1"/>
          </p:cNvGrpSpPr>
          <p:nvPr/>
        </p:nvGrpSpPr>
        <p:grpSpPr>
          <a:xfrm>
            <a:off x="9493824" y="262479"/>
            <a:ext cx="2417277" cy="5125574"/>
            <a:chOff x="3618276" y="1087438"/>
            <a:chExt cx="5270094" cy="11176000"/>
          </a:xfrm>
        </p:grpSpPr>
        <p:pic>
          <p:nvPicPr>
            <p:cNvPr id="3" name="Image" descr="Image">
              <a:extLst>
                <a:ext uri="{FF2B5EF4-FFF2-40B4-BE49-F238E27FC236}">
                  <a16:creationId xmlns:a16="http://schemas.microsoft.com/office/drawing/2014/main" id="{B328F1CD-D482-955E-E118-D06832C4C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8276" y="1087438"/>
              <a:ext cx="5270094" cy="11176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" name="Picture Placeholder 10">
              <a:extLst>
                <a:ext uri="{FF2B5EF4-FFF2-40B4-BE49-F238E27FC236}">
                  <a16:creationId xmlns:a16="http://schemas.microsoft.com/office/drawing/2014/main" id="{0819AA63-E4A7-43BD-8CA3-2F3E7E898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105" r="1105"/>
            <a:stretch/>
          </p:blipFill>
          <p:spPr>
            <a:xfrm>
              <a:off x="3808401" y="1269997"/>
              <a:ext cx="4851402" cy="10756900"/>
            </a:xfrm>
            <a:custGeom>
              <a:avLst/>
              <a:gdLst>
                <a:gd name="connsiteX0" fmla="*/ 2425700 w 4851400"/>
                <a:gd name="connsiteY0" fmla="*/ 106075 h 10756901"/>
                <a:gd name="connsiteX1" fmla="*/ 2339902 w 4851400"/>
                <a:gd name="connsiteY1" fmla="*/ 141434 h 10756901"/>
                <a:gd name="connsiteX2" fmla="*/ 2339902 w 4851400"/>
                <a:gd name="connsiteY2" fmla="*/ 311751 h 10756901"/>
                <a:gd name="connsiteX3" fmla="*/ 2511498 w 4851400"/>
                <a:gd name="connsiteY3" fmla="*/ 311751 h 10756901"/>
                <a:gd name="connsiteX4" fmla="*/ 2511498 w 4851400"/>
                <a:gd name="connsiteY4" fmla="*/ 141434 h 10756901"/>
                <a:gd name="connsiteX5" fmla="*/ 2425700 w 4851400"/>
                <a:gd name="connsiteY5" fmla="*/ 106075 h 10756901"/>
                <a:gd name="connsiteX6" fmla="*/ 449204 w 4851400"/>
                <a:gd name="connsiteY6" fmla="*/ 0 h 10756901"/>
                <a:gd name="connsiteX7" fmla="*/ 4402646 w 4851400"/>
                <a:gd name="connsiteY7" fmla="*/ 0 h 10756901"/>
                <a:gd name="connsiteX8" fmla="*/ 4851400 w 4851400"/>
                <a:gd name="connsiteY8" fmla="*/ 448205 h 10756901"/>
                <a:gd name="connsiteX9" fmla="*/ 4851400 w 4851400"/>
                <a:gd name="connsiteY9" fmla="*/ 10308199 h 10756901"/>
                <a:gd name="connsiteX10" fmla="*/ 4402646 w 4851400"/>
                <a:gd name="connsiteY10" fmla="*/ 10756901 h 10756901"/>
                <a:gd name="connsiteX11" fmla="*/ 449204 w 4851400"/>
                <a:gd name="connsiteY11" fmla="*/ 10756901 h 10756901"/>
                <a:gd name="connsiteX12" fmla="*/ 0 w 4851400"/>
                <a:gd name="connsiteY12" fmla="*/ 10308199 h 10756901"/>
                <a:gd name="connsiteX13" fmla="*/ 0 w 4851400"/>
                <a:gd name="connsiteY13" fmla="*/ 448205 h 10756901"/>
                <a:gd name="connsiteX14" fmla="*/ 449204 w 4851400"/>
                <a:gd name="connsiteY14" fmla="*/ 0 h 1075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51400" h="10756901">
                  <a:moveTo>
                    <a:pt x="2425700" y="106075"/>
                  </a:moveTo>
                  <a:cubicBezTo>
                    <a:pt x="2394706" y="106075"/>
                    <a:pt x="2363710" y="117529"/>
                    <a:pt x="2339902" y="141434"/>
                  </a:cubicBezTo>
                  <a:cubicBezTo>
                    <a:pt x="2292512" y="188246"/>
                    <a:pt x="2292512" y="264939"/>
                    <a:pt x="2339902" y="311751"/>
                  </a:cubicBezTo>
                  <a:cubicBezTo>
                    <a:pt x="2387294" y="359062"/>
                    <a:pt x="2464108" y="359062"/>
                    <a:pt x="2511498" y="311751"/>
                  </a:cubicBezTo>
                  <a:cubicBezTo>
                    <a:pt x="2558890" y="264939"/>
                    <a:pt x="2558890" y="188246"/>
                    <a:pt x="2511498" y="141434"/>
                  </a:cubicBezTo>
                  <a:cubicBezTo>
                    <a:pt x="2487690" y="117529"/>
                    <a:pt x="2456696" y="106075"/>
                    <a:pt x="2425700" y="106075"/>
                  </a:cubicBezTo>
                  <a:close/>
                  <a:moveTo>
                    <a:pt x="449204" y="0"/>
                  </a:moveTo>
                  <a:lnTo>
                    <a:pt x="4402646" y="0"/>
                  </a:lnTo>
                  <a:cubicBezTo>
                    <a:pt x="4650608" y="0"/>
                    <a:pt x="4851400" y="200696"/>
                    <a:pt x="4851400" y="448205"/>
                  </a:cubicBezTo>
                  <a:lnTo>
                    <a:pt x="4851400" y="10308199"/>
                  </a:lnTo>
                  <a:cubicBezTo>
                    <a:pt x="4851400" y="10556205"/>
                    <a:pt x="4650608" y="10756901"/>
                    <a:pt x="4402646" y="10756901"/>
                  </a:cubicBezTo>
                  <a:lnTo>
                    <a:pt x="449204" y="10756901"/>
                  </a:lnTo>
                  <a:cubicBezTo>
                    <a:pt x="201243" y="10756901"/>
                    <a:pt x="0" y="10556205"/>
                    <a:pt x="0" y="10308199"/>
                  </a:cubicBezTo>
                  <a:lnTo>
                    <a:pt x="0" y="448205"/>
                  </a:lnTo>
                  <a:cubicBezTo>
                    <a:pt x="0" y="200696"/>
                    <a:pt x="201243" y="0"/>
                    <a:pt x="449204" y="0"/>
                  </a:cubicBezTo>
                  <a:close/>
                </a:path>
              </a:pathLst>
            </a:custGeom>
          </p:spPr>
        </p:pic>
      </p:grpSp>
      <p:pic>
        <p:nvPicPr>
          <p:cNvPr id="5" name="Picture Placeholder 10">
            <a:extLst>
              <a:ext uri="{FF2B5EF4-FFF2-40B4-BE49-F238E27FC236}">
                <a16:creationId xmlns:a16="http://schemas.microsoft.com/office/drawing/2014/main" id="{59A557B9-AB45-CF44-57F9-BF99B5E13C6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05" r="1105"/>
          <a:stretch/>
        </p:blipFill>
        <p:spPr>
          <a:xfrm>
            <a:off x="7476953" y="966441"/>
            <a:ext cx="2225232" cy="4933365"/>
          </a:xfrm>
          <a:custGeom>
            <a:avLst/>
            <a:gdLst>
              <a:gd name="connsiteX0" fmla="*/ 2425700 w 4851400"/>
              <a:gd name="connsiteY0" fmla="*/ 106075 h 10756901"/>
              <a:gd name="connsiteX1" fmla="*/ 2339902 w 4851400"/>
              <a:gd name="connsiteY1" fmla="*/ 141434 h 10756901"/>
              <a:gd name="connsiteX2" fmla="*/ 2339902 w 4851400"/>
              <a:gd name="connsiteY2" fmla="*/ 311751 h 10756901"/>
              <a:gd name="connsiteX3" fmla="*/ 2511498 w 4851400"/>
              <a:gd name="connsiteY3" fmla="*/ 311751 h 10756901"/>
              <a:gd name="connsiteX4" fmla="*/ 2511498 w 4851400"/>
              <a:gd name="connsiteY4" fmla="*/ 141434 h 10756901"/>
              <a:gd name="connsiteX5" fmla="*/ 2425700 w 4851400"/>
              <a:gd name="connsiteY5" fmla="*/ 106075 h 10756901"/>
              <a:gd name="connsiteX6" fmla="*/ 449204 w 4851400"/>
              <a:gd name="connsiteY6" fmla="*/ 0 h 10756901"/>
              <a:gd name="connsiteX7" fmla="*/ 4402646 w 4851400"/>
              <a:gd name="connsiteY7" fmla="*/ 0 h 10756901"/>
              <a:gd name="connsiteX8" fmla="*/ 4851400 w 4851400"/>
              <a:gd name="connsiteY8" fmla="*/ 448205 h 10756901"/>
              <a:gd name="connsiteX9" fmla="*/ 4851400 w 4851400"/>
              <a:gd name="connsiteY9" fmla="*/ 10308199 h 10756901"/>
              <a:gd name="connsiteX10" fmla="*/ 4402646 w 4851400"/>
              <a:gd name="connsiteY10" fmla="*/ 10756901 h 10756901"/>
              <a:gd name="connsiteX11" fmla="*/ 449204 w 4851400"/>
              <a:gd name="connsiteY11" fmla="*/ 10756901 h 10756901"/>
              <a:gd name="connsiteX12" fmla="*/ 0 w 4851400"/>
              <a:gd name="connsiteY12" fmla="*/ 10308199 h 10756901"/>
              <a:gd name="connsiteX13" fmla="*/ 0 w 4851400"/>
              <a:gd name="connsiteY13" fmla="*/ 448205 h 10756901"/>
              <a:gd name="connsiteX14" fmla="*/ 449204 w 4851400"/>
              <a:gd name="connsiteY14" fmla="*/ 0 h 1075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51400" h="10756901">
                <a:moveTo>
                  <a:pt x="2425700" y="106075"/>
                </a:moveTo>
                <a:cubicBezTo>
                  <a:pt x="2394706" y="106075"/>
                  <a:pt x="2363710" y="117529"/>
                  <a:pt x="2339902" y="141434"/>
                </a:cubicBezTo>
                <a:cubicBezTo>
                  <a:pt x="2292512" y="188246"/>
                  <a:pt x="2292512" y="264939"/>
                  <a:pt x="2339902" y="311751"/>
                </a:cubicBezTo>
                <a:cubicBezTo>
                  <a:pt x="2387294" y="359062"/>
                  <a:pt x="2464108" y="359062"/>
                  <a:pt x="2511498" y="311751"/>
                </a:cubicBezTo>
                <a:cubicBezTo>
                  <a:pt x="2558890" y="264939"/>
                  <a:pt x="2558890" y="188246"/>
                  <a:pt x="2511498" y="141434"/>
                </a:cubicBezTo>
                <a:cubicBezTo>
                  <a:pt x="2487690" y="117529"/>
                  <a:pt x="2456696" y="106075"/>
                  <a:pt x="2425700" y="106075"/>
                </a:cubicBezTo>
                <a:close/>
                <a:moveTo>
                  <a:pt x="449204" y="0"/>
                </a:moveTo>
                <a:lnTo>
                  <a:pt x="4402646" y="0"/>
                </a:lnTo>
                <a:cubicBezTo>
                  <a:pt x="4650608" y="0"/>
                  <a:pt x="4851400" y="200696"/>
                  <a:pt x="4851400" y="448205"/>
                </a:cubicBezTo>
                <a:lnTo>
                  <a:pt x="4851400" y="10308199"/>
                </a:lnTo>
                <a:cubicBezTo>
                  <a:pt x="4851400" y="10556205"/>
                  <a:pt x="4650608" y="10756901"/>
                  <a:pt x="4402646" y="10756901"/>
                </a:cubicBezTo>
                <a:lnTo>
                  <a:pt x="449204" y="10756901"/>
                </a:lnTo>
                <a:cubicBezTo>
                  <a:pt x="201243" y="10756901"/>
                  <a:pt x="0" y="10556205"/>
                  <a:pt x="0" y="10308199"/>
                </a:cubicBezTo>
                <a:lnTo>
                  <a:pt x="0" y="448205"/>
                </a:lnTo>
                <a:cubicBezTo>
                  <a:pt x="0" y="200696"/>
                  <a:pt x="201243" y="0"/>
                  <a:pt x="44920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85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3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C054252-79E8-FB45-CA08-8693454504FE}"/>
              </a:ext>
            </a:extLst>
          </p:cNvPr>
          <p:cNvSpPr txBox="1"/>
          <p:nvPr/>
        </p:nvSpPr>
        <p:spPr>
          <a:xfrm>
            <a:off x="1030490" y="309972"/>
            <a:ext cx="881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3053D1"/>
                    </a:gs>
                    <a:gs pos="100000">
                      <a:srgbClr val="436BFB"/>
                    </a:gs>
                  </a:gsLst>
                  <a:lin ang="0" scaled="0"/>
                </a:gradFill>
              </a:rPr>
              <a:t>STAFF ACCESS ROLES &amp; PERMISSIONS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535D7-FA1B-3B24-1535-F8CC19468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61" t="10691" r="18973" b="27280"/>
          <a:stretch/>
        </p:blipFill>
        <p:spPr>
          <a:xfrm>
            <a:off x="234826" y="206363"/>
            <a:ext cx="753050" cy="756258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17B8E93-002B-DED6-B96B-E31DE2E0FA91}"/>
              </a:ext>
            </a:extLst>
          </p:cNvPr>
          <p:cNvSpPr/>
          <p:nvPr/>
        </p:nvSpPr>
        <p:spPr>
          <a:xfrm>
            <a:off x="95003" y="106877"/>
            <a:ext cx="11994078" cy="6647213"/>
          </a:xfrm>
          <a:prstGeom prst="roundRect">
            <a:avLst>
              <a:gd name="adj" fmla="val 3509"/>
            </a:avLst>
          </a:prstGeom>
          <a:noFill/>
          <a:ln w="25400" cmpd="sng">
            <a:solidFill>
              <a:schemeClr val="accent1">
                <a:lumMod val="40000"/>
                <a:lumOff val="60000"/>
              </a:schemeClr>
            </a:solidFill>
          </a:ln>
          <a:effectLst>
            <a:glow rad="395651">
              <a:schemeClr val="accent5">
                <a:satMod val="175000"/>
                <a:alpha val="18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0D26EB-9505-D4E4-F37F-611AFCFB9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04" y="6121752"/>
            <a:ext cx="1202098" cy="4262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97B6BEF-CF9A-A5A6-B7EC-5702055CF2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1296007"/>
            <a:ext cx="426275" cy="42627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97FF5F4-0820-203D-180E-F29558877987}"/>
              </a:ext>
            </a:extLst>
          </p:cNvPr>
          <p:cNvSpPr txBox="1"/>
          <p:nvPr/>
        </p:nvSpPr>
        <p:spPr>
          <a:xfrm>
            <a:off x="1643843" y="1203708"/>
            <a:ext cx="9385517" cy="9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Restricted Access Control</a:t>
            </a:r>
            <a:b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Staff can process transactions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A300478-BF47-6B81-84A0-AB1137001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2163" y="246759"/>
            <a:ext cx="1444304" cy="404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986FFA-DB6B-5D62-EEB6-305311D92C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2476627"/>
            <a:ext cx="426275" cy="426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88AA75-1801-EEAA-34C9-74311F2CE14B}"/>
              </a:ext>
            </a:extLst>
          </p:cNvPr>
          <p:cNvSpPr txBox="1"/>
          <p:nvPr/>
        </p:nvSpPr>
        <p:spPr>
          <a:xfrm>
            <a:off x="1643843" y="2384328"/>
            <a:ext cx="9385517" cy="9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Limited Visibility</a:t>
            </a:r>
            <a:br>
              <a:rPr lang="en-IN" sz="24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Access only to today’s transactions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62BB5-BE17-92E4-191E-21C3F54560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2314" y="3639303"/>
            <a:ext cx="426275" cy="426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60BA39-FEF6-38AD-A0BB-95295FA0D181}"/>
              </a:ext>
            </a:extLst>
          </p:cNvPr>
          <p:cNvSpPr txBox="1"/>
          <p:nvPr/>
        </p:nvSpPr>
        <p:spPr>
          <a:xfrm>
            <a:off x="1643845" y="3547004"/>
            <a:ext cx="5567184" cy="9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IN" sz="28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Secure Operations</a:t>
            </a:r>
            <a:br>
              <a:rPr lang="en-IN" sz="2400" b="1" dirty="0">
                <a:solidFill>
                  <a:srgbClr val="021F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lang="en-GB" sz="2400" dirty="0"/>
              <a:t>• Protects sensitive business data</a:t>
            </a:r>
            <a:endParaRPr lang="en-IN" sz="2400" dirty="0">
              <a:solidFill>
                <a:srgbClr val="021F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E7B19F-E6FF-A941-7748-9E7FB8D26961}"/>
              </a:ext>
            </a:extLst>
          </p:cNvPr>
          <p:cNvSpPr txBox="1"/>
          <p:nvPr/>
        </p:nvSpPr>
        <p:spPr>
          <a:xfrm>
            <a:off x="4427437" y="6029755"/>
            <a:ext cx="7280476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buClr>
                <a:srgbClr val="FF9300"/>
              </a:buClr>
              <a:buSzPts val="1600"/>
            </a:pPr>
            <a:r>
              <a:rPr lang="en-GB" sz="2400" i="1" dirty="0">
                <a:solidFill>
                  <a:srgbClr val="CA6100"/>
                </a:solidFill>
              </a:rPr>
              <a:t>Enables team usage without compromising control</a:t>
            </a:r>
            <a:endParaRPr lang="en-IN" sz="2400" i="1" dirty="0">
              <a:solidFill>
                <a:srgbClr val="CA61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47529-17AA-7F55-9873-A1BF7399D7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4766" y="1178086"/>
            <a:ext cx="5204540" cy="44181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46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3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36127</TotalTime>
  <Words>600</Words>
  <Application>Microsoft Macintosh PowerPoint</Application>
  <PresentationFormat>Widescreen</PresentationFormat>
  <Paragraphs>79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 Ghunowa</dc:creator>
  <cp:lastModifiedBy>Kavi G</cp:lastModifiedBy>
  <cp:revision>218</cp:revision>
  <dcterms:created xsi:type="dcterms:W3CDTF">2020-07-16T05:22:03Z</dcterms:created>
  <dcterms:modified xsi:type="dcterms:W3CDTF">2026-03-26T17:55:48Z</dcterms:modified>
</cp:coreProperties>
</file>